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DM Sans" pitchFamily="2" charset="0"/>
      <p:regular r:id="rId16"/>
      <p:bold r:id="rId17"/>
    </p:embeddedFont>
    <p:embeddedFont>
      <p:font typeface="Libre Baskerville"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50400" cy="504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47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06635"/>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Resolve It Smart Grievance and Feedback Management System</a:t>
            </a:r>
            <a:endParaRPr lang="en-US" sz="3900" dirty="0"/>
          </a:p>
        </p:txBody>
      </p:sp>
      <p:sp>
        <p:nvSpPr>
          <p:cNvPr id="4" name="Text 1"/>
          <p:cNvSpPr/>
          <p:nvPr/>
        </p:nvSpPr>
        <p:spPr>
          <a:xfrm>
            <a:off x="6280190" y="476452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Project Title: “Smart Grievance Management for Healthcare”</a:t>
            </a:r>
            <a:endParaRPr lang="en-US" sz="1550" dirty="0"/>
          </a:p>
        </p:txBody>
      </p:sp>
      <p:sp>
        <p:nvSpPr>
          <p:cNvPr id="5" name="Text 2"/>
          <p:cNvSpPr/>
          <p:nvPr/>
        </p:nvSpPr>
        <p:spPr>
          <a:xfrm>
            <a:off x="6280190" y="530530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by A. Amrutha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59963"/>
            <a:ext cx="6404134"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Advantages of Resolve IT</a:t>
            </a:r>
            <a:endParaRPr lang="en-US" sz="3900" dirty="0"/>
          </a:p>
        </p:txBody>
      </p:sp>
      <p:sp>
        <p:nvSpPr>
          <p:cNvPr id="3" name="Text 1"/>
          <p:cNvSpPr/>
          <p:nvPr/>
        </p:nvSpPr>
        <p:spPr>
          <a:xfrm>
            <a:off x="793790" y="167687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Resolve IT offers numerous benefits, transforming grievance management into a strategic asset for healthcare providers.</a:t>
            </a:r>
            <a:endParaRPr lang="en-US" sz="1550" dirty="0"/>
          </a:p>
        </p:txBody>
      </p:sp>
      <p:sp>
        <p:nvSpPr>
          <p:cNvPr id="4" name="Shape 2"/>
          <p:cNvSpPr/>
          <p:nvPr/>
        </p:nvSpPr>
        <p:spPr>
          <a:xfrm>
            <a:off x="793790" y="2217658"/>
            <a:ext cx="6422231" cy="1189196"/>
          </a:xfrm>
          <a:prstGeom prst="roundRect">
            <a:avLst>
              <a:gd name="adj" fmla="val 7010"/>
            </a:avLst>
          </a:prstGeom>
          <a:solidFill>
            <a:srgbClr val="FFFDFA"/>
          </a:solidFill>
          <a:ln w="22860">
            <a:solidFill>
              <a:srgbClr val="DDD3BA"/>
            </a:solidFill>
            <a:prstDash val="solid"/>
          </a:ln>
        </p:spPr>
      </p:sp>
      <p:sp>
        <p:nvSpPr>
          <p:cNvPr id="5" name="Text 3"/>
          <p:cNvSpPr/>
          <p:nvPr/>
        </p:nvSpPr>
        <p:spPr>
          <a:xfrm>
            <a:off x="1015008" y="2438876"/>
            <a:ext cx="3729276"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Faster Grievance Registration</a:t>
            </a:r>
            <a:endParaRPr lang="en-US" sz="1950" dirty="0"/>
          </a:p>
        </p:txBody>
      </p:sp>
      <p:sp>
        <p:nvSpPr>
          <p:cNvPr id="6" name="Text 4"/>
          <p:cNvSpPr/>
          <p:nvPr/>
        </p:nvSpPr>
        <p:spPr>
          <a:xfrm>
            <a:off x="1015008" y="2868097"/>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Streamlined process for quick complaint submission.</a:t>
            </a:r>
            <a:endParaRPr lang="en-US" sz="1550" dirty="0"/>
          </a:p>
        </p:txBody>
      </p:sp>
      <p:sp>
        <p:nvSpPr>
          <p:cNvPr id="7" name="Shape 5"/>
          <p:cNvSpPr/>
          <p:nvPr/>
        </p:nvSpPr>
        <p:spPr>
          <a:xfrm>
            <a:off x="7414379" y="2217658"/>
            <a:ext cx="6422231" cy="1189196"/>
          </a:xfrm>
          <a:prstGeom prst="roundRect">
            <a:avLst>
              <a:gd name="adj" fmla="val 7010"/>
            </a:avLst>
          </a:prstGeom>
          <a:solidFill>
            <a:srgbClr val="FFFDFA"/>
          </a:solidFill>
          <a:ln w="22860">
            <a:solidFill>
              <a:srgbClr val="DDD3BA"/>
            </a:solidFill>
            <a:prstDash val="solid"/>
          </a:ln>
        </p:spPr>
      </p:sp>
      <p:sp>
        <p:nvSpPr>
          <p:cNvPr id="8" name="Text 6"/>
          <p:cNvSpPr/>
          <p:nvPr/>
        </p:nvSpPr>
        <p:spPr>
          <a:xfrm>
            <a:off x="7635597" y="2438876"/>
            <a:ext cx="3075384"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Improved Transparency</a:t>
            </a:r>
            <a:endParaRPr lang="en-US" sz="1950" dirty="0"/>
          </a:p>
        </p:txBody>
      </p:sp>
      <p:sp>
        <p:nvSpPr>
          <p:cNvPr id="9" name="Text 7"/>
          <p:cNvSpPr/>
          <p:nvPr/>
        </p:nvSpPr>
        <p:spPr>
          <a:xfrm>
            <a:off x="7635597" y="2868097"/>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Clear visibility into issue resolution status.</a:t>
            </a:r>
            <a:endParaRPr lang="en-US" sz="1550" dirty="0"/>
          </a:p>
        </p:txBody>
      </p:sp>
      <p:sp>
        <p:nvSpPr>
          <p:cNvPr id="10" name="Shape 8"/>
          <p:cNvSpPr/>
          <p:nvPr/>
        </p:nvSpPr>
        <p:spPr>
          <a:xfrm>
            <a:off x="793790" y="3605213"/>
            <a:ext cx="6422231" cy="1189196"/>
          </a:xfrm>
          <a:prstGeom prst="roundRect">
            <a:avLst>
              <a:gd name="adj" fmla="val 7010"/>
            </a:avLst>
          </a:prstGeom>
          <a:solidFill>
            <a:srgbClr val="FFFDFA"/>
          </a:solidFill>
          <a:ln w="22860">
            <a:solidFill>
              <a:srgbClr val="DDD3BA"/>
            </a:solidFill>
            <a:prstDash val="solid"/>
          </a:ln>
        </p:spPr>
      </p:sp>
      <p:sp>
        <p:nvSpPr>
          <p:cNvPr id="11" name="Text 9"/>
          <p:cNvSpPr/>
          <p:nvPr/>
        </p:nvSpPr>
        <p:spPr>
          <a:xfrm>
            <a:off x="1015008" y="3826431"/>
            <a:ext cx="3440192"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Enhanced Communication</a:t>
            </a:r>
            <a:endParaRPr lang="en-US" sz="1950" dirty="0"/>
          </a:p>
        </p:txBody>
      </p:sp>
      <p:sp>
        <p:nvSpPr>
          <p:cNvPr id="12" name="Text 10"/>
          <p:cNvSpPr/>
          <p:nvPr/>
        </p:nvSpPr>
        <p:spPr>
          <a:xfrm>
            <a:off x="1015008" y="4255651"/>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Better interaction between patients and staff.</a:t>
            </a:r>
            <a:endParaRPr lang="en-US" sz="1550" dirty="0"/>
          </a:p>
        </p:txBody>
      </p:sp>
      <p:sp>
        <p:nvSpPr>
          <p:cNvPr id="13" name="Shape 11"/>
          <p:cNvSpPr/>
          <p:nvPr/>
        </p:nvSpPr>
        <p:spPr>
          <a:xfrm>
            <a:off x="7414379" y="3605213"/>
            <a:ext cx="6422231" cy="1189196"/>
          </a:xfrm>
          <a:prstGeom prst="roundRect">
            <a:avLst>
              <a:gd name="adj" fmla="val 7010"/>
            </a:avLst>
          </a:prstGeom>
          <a:solidFill>
            <a:srgbClr val="FFFDFA"/>
          </a:solidFill>
          <a:ln w="22860">
            <a:solidFill>
              <a:srgbClr val="DDD3BA"/>
            </a:solidFill>
            <a:prstDash val="solid"/>
          </a:ln>
        </p:spPr>
      </p:sp>
      <p:sp>
        <p:nvSpPr>
          <p:cNvPr id="14" name="Text 12"/>
          <p:cNvSpPr/>
          <p:nvPr/>
        </p:nvSpPr>
        <p:spPr>
          <a:xfrm>
            <a:off x="7635597" y="3826431"/>
            <a:ext cx="3720346"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Efficient Complaint Tracking</a:t>
            </a:r>
            <a:endParaRPr lang="en-US" sz="1950" dirty="0"/>
          </a:p>
        </p:txBody>
      </p:sp>
      <p:sp>
        <p:nvSpPr>
          <p:cNvPr id="15" name="Text 13"/>
          <p:cNvSpPr/>
          <p:nvPr/>
        </p:nvSpPr>
        <p:spPr>
          <a:xfrm>
            <a:off x="7635597" y="4255651"/>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Hospital management can monitor issues effectively.</a:t>
            </a:r>
            <a:endParaRPr lang="en-US" sz="1550" dirty="0"/>
          </a:p>
        </p:txBody>
      </p:sp>
      <p:sp>
        <p:nvSpPr>
          <p:cNvPr id="16" name="Shape 14"/>
          <p:cNvSpPr/>
          <p:nvPr/>
        </p:nvSpPr>
        <p:spPr>
          <a:xfrm>
            <a:off x="793790" y="4992767"/>
            <a:ext cx="6422231" cy="1189196"/>
          </a:xfrm>
          <a:prstGeom prst="roundRect">
            <a:avLst>
              <a:gd name="adj" fmla="val 7010"/>
            </a:avLst>
          </a:prstGeom>
          <a:solidFill>
            <a:srgbClr val="FFFDFA"/>
          </a:solidFill>
          <a:ln w="22860">
            <a:solidFill>
              <a:srgbClr val="DDD3BA"/>
            </a:solidFill>
            <a:prstDash val="solid"/>
          </a:ln>
        </p:spPr>
      </p:sp>
      <p:sp>
        <p:nvSpPr>
          <p:cNvPr id="17" name="Text 15"/>
          <p:cNvSpPr/>
          <p:nvPr/>
        </p:nvSpPr>
        <p:spPr>
          <a:xfrm>
            <a:off x="1015008" y="5213985"/>
            <a:ext cx="3720703"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Reduced Paperwork &amp; Errors</a:t>
            </a:r>
            <a:endParaRPr lang="en-US" sz="1950" dirty="0"/>
          </a:p>
        </p:txBody>
      </p:sp>
      <p:sp>
        <p:nvSpPr>
          <p:cNvPr id="18" name="Text 16"/>
          <p:cNvSpPr/>
          <p:nvPr/>
        </p:nvSpPr>
        <p:spPr>
          <a:xfrm>
            <a:off x="1015008" y="5643205"/>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Digital system minimizes manual tasks.</a:t>
            </a:r>
            <a:endParaRPr lang="en-US" sz="1550" dirty="0"/>
          </a:p>
        </p:txBody>
      </p:sp>
      <p:sp>
        <p:nvSpPr>
          <p:cNvPr id="19" name="Shape 17"/>
          <p:cNvSpPr/>
          <p:nvPr/>
        </p:nvSpPr>
        <p:spPr>
          <a:xfrm>
            <a:off x="7414379" y="4992767"/>
            <a:ext cx="6422231" cy="1189196"/>
          </a:xfrm>
          <a:prstGeom prst="roundRect">
            <a:avLst>
              <a:gd name="adj" fmla="val 7010"/>
            </a:avLst>
          </a:prstGeom>
          <a:solidFill>
            <a:srgbClr val="FFFDFA"/>
          </a:solidFill>
          <a:ln w="22860">
            <a:solidFill>
              <a:srgbClr val="DDD3BA"/>
            </a:solidFill>
            <a:prstDash val="solid"/>
          </a:ln>
        </p:spPr>
      </p:sp>
      <p:sp>
        <p:nvSpPr>
          <p:cNvPr id="20" name="Text 18"/>
          <p:cNvSpPr/>
          <p:nvPr/>
        </p:nvSpPr>
        <p:spPr>
          <a:xfrm>
            <a:off x="7635597" y="5213985"/>
            <a:ext cx="3728323"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Increased Patient Satisfaction</a:t>
            </a:r>
            <a:endParaRPr lang="en-US" sz="1950" dirty="0"/>
          </a:p>
        </p:txBody>
      </p:sp>
      <p:sp>
        <p:nvSpPr>
          <p:cNvPr id="21" name="Text 19"/>
          <p:cNvSpPr/>
          <p:nvPr/>
        </p:nvSpPr>
        <p:spPr>
          <a:xfrm>
            <a:off x="7635597" y="5643205"/>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Leads to higher quality service and trust.</a:t>
            </a:r>
            <a:endParaRPr lang="en-US" sz="1550" dirty="0"/>
          </a:p>
        </p:txBody>
      </p:sp>
      <p:sp>
        <p:nvSpPr>
          <p:cNvPr id="22" name="Shape 20"/>
          <p:cNvSpPr/>
          <p:nvPr/>
        </p:nvSpPr>
        <p:spPr>
          <a:xfrm>
            <a:off x="793790" y="6380321"/>
            <a:ext cx="6422231" cy="1189196"/>
          </a:xfrm>
          <a:prstGeom prst="roundRect">
            <a:avLst>
              <a:gd name="adj" fmla="val 7010"/>
            </a:avLst>
          </a:prstGeom>
          <a:solidFill>
            <a:srgbClr val="FFFDFA"/>
          </a:solidFill>
          <a:ln w="22860">
            <a:solidFill>
              <a:srgbClr val="DDD3BA"/>
            </a:solidFill>
            <a:prstDash val="solid"/>
          </a:ln>
        </p:spPr>
      </p:sp>
      <p:sp>
        <p:nvSpPr>
          <p:cNvPr id="23" name="Text 21"/>
          <p:cNvSpPr/>
          <p:nvPr/>
        </p:nvSpPr>
        <p:spPr>
          <a:xfrm>
            <a:off x="1015008" y="6601539"/>
            <a:ext cx="3262789"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Secure Data Management</a:t>
            </a:r>
            <a:endParaRPr lang="en-US" sz="1950" dirty="0"/>
          </a:p>
        </p:txBody>
      </p:sp>
      <p:sp>
        <p:nvSpPr>
          <p:cNvPr id="24" name="Text 22"/>
          <p:cNvSpPr/>
          <p:nvPr/>
        </p:nvSpPr>
        <p:spPr>
          <a:xfrm>
            <a:off x="1015008" y="7030760"/>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Ensures privacy and integrity of patient information.</a:t>
            </a:r>
            <a:endParaRPr lang="en-US" sz="1550" dirty="0"/>
          </a:p>
        </p:txBody>
      </p:sp>
      <p:sp>
        <p:nvSpPr>
          <p:cNvPr id="25" name="Shape 23"/>
          <p:cNvSpPr/>
          <p:nvPr/>
        </p:nvSpPr>
        <p:spPr>
          <a:xfrm>
            <a:off x="7414379" y="6380321"/>
            <a:ext cx="6422231" cy="1189196"/>
          </a:xfrm>
          <a:prstGeom prst="roundRect">
            <a:avLst>
              <a:gd name="adj" fmla="val 7010"/>
            </a:avLst>
          </a:prstGeom>
          <a:solidFill>
            <a:srgbClr val="FFFDFA"/>
          </a:solidFill>
          <a:ln w="22860">
            <a:solidFill>
              <a:srgbClr val="DDD3BA"/>
            </a:solidFill>
            <a:prstDash val="solid"/>
          </a:ln>
        </p:spPr>
      </p:sp>
      <p:sp>
        <p:nvSpPr>
          <p:cNvPr id="26" name="Text 24"/>
          <p:cNvSpPr/>
          <p:nvPr/>
        </p:nvSpPr>
        <p:spPr>
          <a:xfrm>
            <a:off x="7635597" y="6601539"/>
            <a:ext cx="333053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Continuous Improvement</a:t>
            </a:r>
            <a:endParaRPr lang="en-US" sz="1950" dirty="0"/>
          </a:p>
        </p:txBody>
      </p:sp>
      <p:sp>
        <p:nvSpPr>
          <p:cNvPr id="27" name="Text 25"/>
          <p:cNvSpPr/>
          <p:nvPr/>
        </p:nvSpPr>
        <p:spPr>
          <a:xfrm>
            <a:off x="7635597" y="7030760"/>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Digital records support data-driven decisions.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075" y="545187"/>
            <a:ext cx="6554153" cy="619720"/>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WORKFLOW  DIAGRAM</a:t>
            </a:r>
            <a:endParaRPr lang="en-US" sz="3900" dirty="0"/>
          </a:p>
        </p:txBody>
      </p:sp>
      <p:pic>
        <p:nvPicPr>
          <p:cNvPr id="3" name="Image 0" descr="preencoded.png"/>
          <p:cNvPicPr>
            <a:picLocks noChangeAspect="1"/>
          </p:cNvPicPr>
          <p:nvPr/>
        </p:nvPicPr>
        <p:blipFill>
          <a:blip r:embed="rId3"/>
          <a:stretch>
            <a:fillRect/>
          </a:stretch>
        </p:blipFill>
        <p:spPr>
          <a:xfrm>
            <a:off x="793075" y="1685330"/>
            <a:ext cx="4656892" cy="5238988"/>
          </a:xfrm>
          <a:prstGeom prst="rect">
            <a:avLst/>
          </a:prstGeom>
        </p:spPr>
      </p:pic>
      <p:sp>
        <p:nvSpPr>
          <p:cNvPr id="4" name="Text 1"/>
          <p:cNvSpPr/>
          <p:nvPr/>
        </p:nvSpPr>
        <p:spPr>
          <a:xfrm>
            <a:off x="5941219" y="1640681"/>
            <a:ext cx="7903607" cy="396597"/>
          </a:xfrm>
          <a:prstGeom prst="rect">
            <a:avLst/>
          </a:prstGeom>
          <a:noFill/>
          <a:ln/>
        </p:spPr>
        <p:txBody>
          <a:bodyPr wrap="none" lIns="0" tIns="0" rIns="0" bIns="0" rtlCol="0" anchor="t"/>
          <a:lstStyle/>
          <a:p>
            <a:pPr marL="0" indent="0" algn="l">
              <a:lnSpc>
                <a:spcPts val="3100"/>
              </a:lnSpc>
              <a:buNone/>
            </a:pPr>
            <a:r>
              <a:rPr lang="en-US" sz="1950" dirty="0">
                <a:solidFill>
                  <a:srgbClr val="454240"/>
                </a:solidFill>
                <a:latin typeface="DM Sans" pitchFamily="34" charset="0"/>
                <a:ea typeface="DM Sans" pitchFamily="34" charset="-122"/>
                <a:cs typeface="DM Sans" pitchFamily="34" charset="-120"/>
              </a:rPr>
              <a:t>ResolveIT Workflow Diagram</a:t>
            </a:r>
            <a:endParaRPr lang="en-US" sz="1950" dirty="0"/>
          </a:p>
        </p:txBody>
      </p:sp>
      <p:sp>
        <p:nvSpPr>
          <p:cNvPr id="5" name="Text 2"/>
          <p:cNvSpPr/>
          <p:nvPr/>
        </p:nvSpPr>
        <p:spPr>
          <a:xfrm>
            <a:off x="5941219" y="2215634"/>
            <a:ext cx="7903607" cy="1268730"/>
          </a:xfrm>
          <a:prstGeom prst="rect">
            <a:avLst/>
          </a:prstGeom>
          <a:noFill/>
          <a:ln/>
        </p:spPr>
        <p:txBody>
          <a:bodyPr wrap="square" lIns="0" tIns="0" rIns="0" bIns="0" rtlCol="0" anchor="t"/>
          <a:lstStyle/>
          <a:p>
            <a:pPr marL="0" indent="0" algn="l">
              <a:lnSpc>
                <a:spcPts val="2450"/>
              </a:lnSpc>
              <a:buNone/>
            </a:pPr>
            <a:r>
              <a:rPr lang="en-US" sz="1550" dirty="0">
                <a:solidFill>
                  <a:srgbClr val="454240"/>
                </a:solidFill>
                <a:latin typeface="DM Sans" pitchFamily="34" charset="0"/>
                <a:ea typeface="DM Sans" pitchFamily="34" charset="-122"/>
                <a:cs typeface="DM Sans" pitchFamily="34" charset="-120"/>
              </a:rPr>
              <a:t>This diagram illustrates the comprehensive workflow of the ResolveIT system, from user submission to complaint resolution and subsequent analytics. It highlights the categorization, priority assignment, and feedback loops essential for continuous improvement.</a:t>
            </a:r>
            <a:endParaRPr lang="en-US" sz="1550" dirty="0"/>
          </a:p>
        </p:txBody>
      </p:sp>
      <p:sp>
        <p:nvSpPr>
          <p:cNvPr id="6" name="Text 3"/>
          <p:cNvSpPr/>
          <p:nvPr/>
        </p:nvSpPr>
        <p:spPr>
          <a:xfrm>
            <a:off x="793075" y="7370326"/>
            <a:ext cx="13044249" cy="317183"/>
          </a:xfrm>
          <a:prstGeom prst="rect">
            <a:avLst/>
          </a:prstGeom>
          <a:noFill/>
          <a:ln/>
        </p:spPr>
        <p:txBody>
          <a:bodyPr wrap="none" lIns="0" tIns="0" rIns="0" bIns="0" rtlCol="0" anchor="t"/>
          <a:lstStyle/>
          <a:p>
            <a:pPr marL="0" indent="0" algn="l">
              <a:lnSpc>
                <a:spcPts val="245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35361"/>
            <a:ext cx="5465445"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USECASE DIAGRAM</a:t>
            </a:r>
            <a:endParaRPr lang="en-US" sz="3900" dirty="0"/>
          </a:p>
        </p:txBody>
      </p:sp>
      <p:pic>
        <p:nvPicPr>
          <p:cNvPr id="3" name="Image 0" descr="preencoded.png"/>
          <p:cNvPicPr>
            <a:picLocks noChangeAspect="1"/>
          </p:cNvPicPr>
          <p:nvPr/>
        </p:nvPicPr>
        <p:blipFill>
          <a:blip r:embed="rId3"/>
          <a:stretch>
            <a:fillRect/>
          </a:stretch>
        </p:blipFill>
        <p:spPr>
          <a:xfrm>
            <a:off x="793790" y="3076337"/>
            <a:ext cx="5872282" cy="2994660"/>
          </a:xfrm>
          <a:prstGeom prst="rect">
            <a:avLst/>
          </a:prstGeom>
        </p:spPr>
      </p:pic>
      <p:sp>
        <p:nvSpPr>
          <p:cNvPr id="4" name="Text 1"/>
          <p:cNvSpPr/>
          <p:nvPr/>
        </p:nvSpPr>
        <p:spPr>
          <a:xfrm>
            <a:off x="7158990" y="3031688"/>
            <a:ext cx="6685121" cy="396954"/>
          </a:xfrm>
          <a:prstGeom prst="rect">
            <a:avLst/>
          </a:prstGeom>
          <a:noFill/>
          <a:ln/>
        </p:spPr>
        <p:txBody>
          <a:bodyPr wrap="none" lIns="0" tIns="0" rIns="0" bIns="0" rtlCol="0" anchor="t"/>
          <a:lstStyle/>
          <a:p>
            <a:pPr marL="0" indent="0" algn="l">
              <a:lnSpc>
                <a:spcPts val="3100"/>
              </a:lnSpc>
              <a:buNone/>
            </a:pPr>
            <a:r>
              <a:rPr lang="en-US" sz="1950" dirty="0">
                <a:solidFill>
                  <a:srgbClr val="454240"/>
                </a:solidFill>
                <a:latin typeface="DM Sans" pitchFamily="34" charset="0"/>
                <a:ea typeface="DM Sans" pitchFamily="34" charset="-122"/>
                <a:cs typeface="DM Sans" pitchFamily="34" charset="-120"/>
              </a:rPr>
              <a:t>Use Case Diagram</a:t>
            </a:r>
            <a:endParaRPr lang="en-US" sz="1950" dirty="0"/>
          </a:p>
        </p:txBody>
      </p:sp>
      <p:sp>
        <p:nvSpPr>
          <p:cNvPr id="5" name="Text 2"/>
          <p:cNvSpPr/>
          <p:nvPr/>
        </p:nvSpPr>
        <p:spPr>
          <a:xfrm>
            <a:off x="7158990" y="3607237"/>
            <a:ext cx="6685121" cy="1587698"/>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The Use Case Diagram outlines the interactions between various actors (Submit Complaint/Feedback, Admin, Department Head) and the ResolveIT System. It details key use cases such as managing complaints, assigning resolutions, and accessing databases for viewing and updating statuses.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59948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                              </a:t>
            </a:r>
            <a:endParaRPr lang="en-US" sz="3900" dirty="0"/>
          </a:p>
        </p:txBody>
      </p:sp>
      <p:sp>
        <p:nvSpPr>
          <p:cNvPr id="3" name="Text 1"/>
          <p:cNvSpPr/>
          <p:nvPr/>
        </p:nvSpPr>
        <p:spPr>
          <a:xfrm>
            <a:off x="793790" y="2616398"/>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4" name="Text 2"/>
          <p:cNvSpPr/>
          <p:nvPr/>
        </p:nvSpPr>
        <p:spPr>
          <a:xfrm>
            <a:off x="793790" y="3157180"/>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3"/>
          <p:cNvSpPr/>
          <p:nvPr/>
        </p:nvSpPr>
        <p:spPr>
          <a:xfrm>
            <a:off x="793790" y="3772376"/>
            <a:ext cx="7976473"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                                THANK YOU</a:t>
            </a:r>
            <a:endParaRPr lang="en-US" sz="3900" dirty="0"/>
          </a:p>
        </p:txBody>
      </p:sp>
      <p:sp>
        <p:nvSpPr>
          <p:cNvPr id="6" name="Text 4"/>
          <p:cNvSpPr/>
          <p:nvPr/>
        </p:nvSpPr>
        <p:spPr>
          <a:xfrm>
            <a:off x="793790" y="4690110"/>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5"/>
          <p:cNvSpPr/>
          <p:nvPr/>
        </p:nvSpPr>
        <p:spPr>
          <a:xfrm>
            <a:off x="793790" y="5230892"/>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8" name="Text 6"/>
          <p:cNvSpPr/>
          <p:nvPr/>
        </p:nvSpPr>
        <p:spPr>
          <a:xfrm>
            <a:off x="793790" y="5771674"/>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7"/>
          <p:cNvSpPr/>
          <p:nvPr/>
        </p:nvSpPr>
        <p:spPr>
          <a:xfrm>
            <a:off x="793790" y="6312456"/>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8172"/>
          </a:xfrm>
          <a:prstGeom prst="rect">
            <a:avLst/>
          </a:prstGeom>
        </p:spPr>
      </p:pic>
      <p:sp>
        <p:nvSpPr>
          <p:cNvPr id="3" name="Text 0"/>
          <p:cNvSpPr/>
          <p:nvPr/>
        </p:nvSpPr>
        <p:spPr>
          <a:xfrm>
            <a:off x="765453" y="526256"/>
            <a:ext cx="7098982" cy="598051"/>
          </a:xfrm>
          <a:prstGeom prst="rect">
            <a:avLst/>
          </a:prstGeom>
          <a:noFill/>
          <a:ln/>
        </p:spPr>
        <p:txBody>
          <a:bodyPr wrap="none" lIns="0" tIns="0" rIns="0" bIns="0" rtlCol="0" anchor="t"/>
          <a:lstStyle/>
          <a:p>
            <a:pPr marL="0" indent="0" algn="l">
              <a:lnSpc>
                <a:spcPts val="4700"/>
              </a:lnSpc>
              <a:buNone/>
            </a:pPr>
            <a:r>
              <a:rPr lang="en-US" sz="3750" dirty="0">
                <a:solidFill>
                  <a:srgbClr val="5C4E3D"/>
                </a:solidFill>
                <a:latin typeface="Libre Baskerville" pitchFamily="34" charset="0"/>
                <a:ea typeface="Libre Baskerville" pitchFamily="34" charset="-122"/>
                <a:cs typeface="Libre Baskerville" pitchFamily="34" charset="-120"/>
              </a:rPr>
              <a:t>Project Overview: Resolve IT</a:t>
            </a:r>
            <a:endParaRPr lang="en-US" sz="3750" dirty="0"/>
          </a:p>
        </p:txBody>
      </p:sp>
      <p:sp>
        <p:nvSpPr>
          <p:cNvPr id="4" name="Text 1"/>
          <p:cNvSpPr/>
          <p:nvPr/>
        </p:nvSpPr>
        <p:spPr>
          <a:xfrm>
            <a:off x="765453" y="1411367"/>
            <a:ext cx="7613094" cy="918329"/>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Resolve IT is a smart grievance management system designed for hospital environments. It centralizes all feedback and complaint records, offering a streamlined approach to patient satisfaction.</a:t>
            </a:r>
            <a:endParaRPr lang="en-US" sz="1500" dirty="0"/>
          </a:p>
        </p:txBody>
      </p:sp>
      <p:sp>
        <p:nvSpPr>
          <p:cNvPr id="5" name="Shape 2"/>
          <p:cNvSpPr/>
          <p:nvPr/>
        </p:nvSpPr>
        <p:spPr>
          <a:xfrm>
            <a:off x="765453" y="2544961"/>
            <a:ext cx="7613094" cy="1148239"/>
          </a:xfrm>
          <a:prstGeom prst="roundRect">
            <a:avLst>
              <a:gd name="adj" fmla="val 9556"/>
            </a:avLst>
          </a:prstGeom>
          <a:solidFill>
            <a:srgbClr val="FFFDFA"/>
          </a:solidFill>
          <a:ln w="22860">
            <a:solidFill>
              <a:srgbClr val="DDD3BA"/>
            </a:solidFill>
            <a:prstDash val="solid"/>
          </a:ln>
        </p:spPr>
      </p:sp>
      <p:sp>
        <p:nvSpPr>
          <p:cNvPr id="6" name="Shape 3"/>
          <p:cNvSpPr/>
          <p:nvPr/>
        </p:nvSpPr>
        <p:spPr>
          <a:xfrm>
            <a:off x="742593" y="2544961"/>
            <a:ext cx="91440" cy="1148239"/>
          </a:xfrm>
          <a:prstGeom prst="roundRect">
            <a:avLst>
              <a:gd name="adj" fmla="val 87907"/>
            </a:avLst>
          </a:prstGeom>
          <a:solidFill>
            <a:srgbClr val="B88E23"/>
          </a:solidFill>
          <a:ln/>
        </p:spPr>
      </p:sp>
      <p:sp>
        <p:nvSpPr>
          <p:cNvPr id="7" name="Text 4"/>
          <p:cNvSpPr/>
          <p:nvPr/>
        </p:nvSpPr>
        <p:spPr>
          <a:xfrm>
            <a:off x="1048226" y="2759154"/>
            <a:ext cx="2392323" cy="298966"/>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User Dashboard</a:t>
            </a:r>
            <a:endParaRPr lang="en-US" sz="1850" dirty="0"/>
          </a:p>
        </p:txBody>
      </p:sp>
      <p:sp>
        <p:nvSpPr>
          <p:cNvPr id="8" name="Text 5"/>
          <p:cNvSpPr/>
          <p:nvPr/>
        </p:nvSpPr>
        <p:spPr>
          <a:xfrm>
            <a:off x="1048226" y="3172897"/>
            <a:ext cx="7116128" cy="306110"/>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Log in and access a personal dashboard to manage interactions.</a:t>
            </a:r>
            <a:endParaRPr lang="en-US" sz="1500" dirty="0"/>
          </a:p>
        </p:txBody>
      </p:sp>
      <p:sp>
        <p:nvSpPr>
          <p:cNvPr id="9" name="Shape 6"/>
          <p:cNvSpPr/>
          <p:nvPr/>
        </p:nvSpPr>
        <p:spPr>
          <a:xfrm>
            <a:off x="765453" y="3884533"/>
            <a:ext cx="7613094" cy="1148239"/>
          </a:xfrm>
          <a:prstGeom prst="roundRect">
            <a:avLst>
              <a:gd name="adj" fmla="val 9556"/>
            </a:avLst>
          </a:prstGeom>
          <a:solidFill>
            <a:srgbClr val="FFFDFA"/>
          </a:solidFill>
          <a:ln w="22860">
            <a:solidFill>
              <a:srgbClr val="DDD3BA"/>
            </a:solidFill>
            <a:prstDash val="solid"/>
          </a:ln>
        </p:spPr>
      </p:sp>
      <p:sp>
        <p:nvSpPr>
          <p:cNvPr id="10" name="Shape 7"/>
          <p:cNvSpPr/>
          <p:nvPr/>
        </p:nvSpPr>
        <p:spPr>
          <a:xfrm>
            <a:off x="742593" y="3884533"/>
            <a:ext cx="91440" cy="1148239"/>
          </a:xfrm>
          <a:prstGeom prst="roundRect">
            <a:avLst>
              <a:gd name="adj" fmla="val 87907"/>
            </a:avLst>
          </a:prstGeom>
          <a:solidFill>
            <a:srgbClr val="B88E23"/>
          </a:solidFill>
          <a:ln/>
        </p:spPr>
      </p:sp>
      <p:sp>
        <p:nvSpPr>
          <p:cNvPr id="11" name="Text 8"/>
          <p:cNvSpPr/>
          <p:nvPr/>
        </p:nvSpPr>
        <p:spPr>
          <a:xfrm>
            <a:off x="1048226" y="4098727"/>
            <a:ext cx="2392323" cy="298966"/>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Submit Grievances</a:t>
            </a:r>
            <a:endParaRPr lang="en-US" sz="1850" dirty="0"/>
          </a:p>
        </p:txBody>
      </p:sp>
      <p:sp>
        <p:nvSpPr>
          <p:cNvPr id="12" name="Text 9"/>
          <p:cNvSpPr/>
          <p:nvPr/>
        </p:nvSpPr>
        <p:spPr>
          <a:xfrm>
            <a:off x="1048226" y="4512469"/>
            <a:ext cx="7116128" cy="306110"/>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Easily submit complaints related to various hospital services.</a:t>
            </a:r>
            <a:endParaRPr lang="en-US" sz="1500" dirty="0"/>
          </a:p>
        </p:txBody>
      </p:sp>
      <p:sp>
        <p:nvSpPr>
          <p:cNvPr id="13" name="Shape 10"/>
          <p:cNvSpPr/>
          <p:nvPr/>
        </p:nvSpPr>
        <p:spPr>
          <a:xfrm>
            <a:off x="765453" y="5224105"/>
            <a:ext cx="7613094" cy="1148239"/>
          </a:xfrm>
          <a:prstGeom prst="roundRect">
            <a:avLst>
              <a:gd name="adj" fmla="val 9556"/>
            </a:avLst>
          </a:prstGeom>
          <a:solidFill>
            <a:srgbClr val="FFFDFA"/>
          </a:solidFill>
          <a:ln w="22860">
            <a:solidFill>
              <a:srgbClr val="DDD3BA"/>
            </a:solidFill>
            <a:prstDash val="solid"/>
          </a:ln>
        </p:spPr>
      </p:sp>
      <p:sp>
        <p:nvSpPr>
          <p:cNvPr id="14" name="Shape 11"/>
          <p:cNvSpPr/>
          <p:nvPr/>
        </p:nvSpPr>
        <p:spPr>
          <a:xfrm>
            <a:off x="742593" y="5224105"/>
            <a:ext cx="91440" cy="1148239"/>
          </a:xfrm>
          <a:prstGeom prst="roundRect">
            <a:avLst>
              <a:gd name="adj" fmla="val 87907"/>
            </a:avLst>
          </a:prstGeom>
          <a:solidFill>
            <a:srgbClr val="B88E23"/>
          </a:solidFill>
          <a:ln/>
        </p:spPr>
      </p:sp>
      <p:sp>
        <p:nvSpPr>
          <p:cNvPr id="15" name="Text 12"/>
          <p:cNvSpPr/>
          <p:nvPr/>
        </p:nvSpPr>
        <p:spPr>
          <a:xfrm>
            <a:off x="1048226" y="5438299"/>
            <a:ext cx="2392323" cy="298966"/>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Provide Feedback</a:t>
            </a:r>
            <a:endParaRPr lang="en-US" sz="1850" dirty="0"/>
          </a:p>
        </p:txBody>
      </p:sp>
      <p:sp>
        <p:nvSpPr>
          <p:cNvPr id="16" name="Text 13"/>
          <p:cNvSpPr/>
          <p:nvPr/>
        </p:nvSpPr>
        <p:spPr>
          <a:xfrm>
            <a:off x="1048226" y="5852041"/>
            <a:ext cx="7116128" cy="306110"/>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Offer feedback on experiences to help improve service quality.</a:t>
            </a:r>
            <a:endParaRPr lang="en-US" sz="1500" dirty="0"/>
          </a:p>
        </p:txBody>
      </p:sp>
      <p:sp>
        <p:nvSpPr>
          <p:cNvPr id="17" name="Shape 14"/>
          <p:cNvSpPr/>
          <p:nvPr/>
        </p:nvSpPr>
        <p:spPr>
          <a:xfrm>
            <a:off x="765453" y="6563678"/>
            <a:ext cx="7613094" cy="1148239"/>
          </a:xfrm>
          <a:prstGeom prst="roundRect">
            <a:avLst>
              <a:gd name="adj" fmla="val 9556"/>
            </a:avLst>
          </a:prstGeom>
          <a:solidFill>
            <a:srgbClr val="FFFDFA"/>
          </a:solidFill>
          <a:ln w="22860">
            <a:solidFill>
              <a:srgbClr val="DDD3BA"/>
            </a:solidFill>
            <a:prstDash val="solid"/>
          </a:ln>
        </p:spPr>
      </p:sp>
      <p:sp>
        <p:nvSpPr>
          <p:cNvPr id="18" name="Shape 15"/>
          <p:cNvSpPr/>
          <p:nvPr/>
        </p:nvSpPr>
        <p:spPr>
          <a:xfrm>
            <a:off x="742593" y="6563678"/>
            <a:ext cx="91440" cy="1148239"/>
          </a:xfrm>
          <a:prstGeom prst="roundRect">
            <a:avLst>
              <a:gd name="adj" fmla="val 87907"/>
            </a:avLst>
          </a:prstGeom>
          <a:solidFill>
            <a:srgbClr val="B88E23"/>
          </a:solidFill>
          <a:ln/>
        </p:spPr>
      </p:sp>
      <p:sp>
        <p:nvSpPr>
          <p:cNvPr id="19" name="Text 16"/>
          <p:cNvSpPr/>
          <p:nvPr/>
        </p:nvSpPr>
        <p:spPr>
          <a:xfrm>
            <a:off x="1048226" y="6777871"/>
            <a:ext cx="2392323" cy="298966"/>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Track Status</a:t>
            </a:r>
            <a:endParaRPr lang="en-US" sz="1850" dirty="0"/>
          </a:p>
        </p:txBody>
      </p:sp>
      <p:sp>
        <p:nvSpPr>
          <p:cNvPr id="20" name="Text 17"/>
          <p:cNvSpPr/>
          <p:nvPr/>
        </p:nvSpPr>
        <p:spPr>
          <a:xfrm>
            <a:off x="1048226" y="7191613"/>
            <a:ext cx="7116128" cy="306110"/>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View real-time status statistics: pending, in-progress, and resolved issues.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4005"/>
          </a:xfrm>
          <a:prstGeom prst="rect">
            <a:avLst/>
          </a:prstGeom>
        </p:spPr>
      </p:pic>
      <p:sp>
        <p:nvSpPr>
          <p:cNvPr id="3" name="Text 0"/>
          <p:cNvSpPr/>
          <p:nvPr/>
        </p:nvSpPr>
        <p:spPr>
          <a:xfrm>
            <a:off x="6065163" y="397788"/>
            <a:ext cx="3984308" cy="452080"/>
          </a:xfrm>
          <a:prstGeom prst="rect">
            <a:avLst/>
          </a:prstGeom>
          <a:noFill/>
          <a:ln/>
        </p:spPr>
        <p:txBody>
          <a:bodyPr wrap="none" lIns="0" tIns="0" rIns="0" bIns="0" rtlCol="0" anchor="t"/>
          <a:lstStyle/>
          <a:p>
            <a:pPr marL="0" indent="0" algn="l">
              <a:lnSpc>
                <a:spcPts val="3550"/>
              </a:lnSpc>
              <a:buNone/>
            </a:pPr>
            <a:r>
              <a:rPr lang="en-US" sz="2800" dirty="0">
                <a:solidFill>
                  <a:srgbClr val="5C4E3D"/>
                </a:solidFill>
                <a:latin typeface="Libre Baskerville" pitchFamily="34" charset="0"/>
                <a:ea typeface="Libre Baskerville" pitchFamily="34" charset="-122"/>
                <a:cs typeface="Libre Baskerville" pitchFamily="34" charset="-120"/>
              </a:rPr>
              <a:t>Benefits for Hospitals</a:t>
            </a:r>
            <a:endParaRPr lang="en-US" sz="2800" dirty="0"/>
          </a:p>
        </p:txBody>
      </p:sp>
      <p:sp>
        <p:nvSpPr>
          <p:cNvPr id="4" name="Text 1"/>
          <p:cNvSpPr/>
          <p:nvPr/>
        </p:nvSpPr>
        <p:spPr>
          <a:xfrm>
            <a:off x="6065163" y="1066800"/>
            <a:ext cx="7986474" cy="462915"/>
          </a:xfrm>
          <a:prstGeom prst="rect">
            <a:avLst/>
          </a:prstGeom>
          <a:noFill/>
          <a:ln/>
        </p:spPr>
        <p:txBody>
          <a:bodyPr wrap="squar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The Resolve IT system empowers hospitals to enhance operational efficiency and patient care through digital transformation.</a:t>
            </a:r>
            <a:endParaRPr lang="en-US" sz="1100" dirty="0"/>
          </a:p>
        </p:txBody>
      </p:sp>
      <p:sp>
        <p:nvSpPr>
          <p:cNvPr id="5" name="Shape 2"/>
          <p:cNvSpPr/>
          <p:nvPr/>
        </p:nvSpPr>
        <p:spPr>
          <a:xfrm>
            <a:off x="6065163" y="1692473"/>
            <a:ext cx="7986474" cy="1427440"/>
          </a:xfrm>
          <a:prstGeom prst="roundRect">
            <a:avLst>
              <a:gd name="adj" fmla="val 4257"/>
            </a:avLst>
          </a:prstGeom>
          <a:solidFill>
            <a:srgbClr val="F7EDD4"/>
          </a:solidFill>
          <a:ln w="7620">
            <a:solidFill>
              <a:srgbClr val="DDD3BA"/>
            </a:solidFill>
            <a:prstDash val="solid"/>
          </a:ln>
        </p:spPr>
      </p:sp>
      <p:sp>
        <p:nvSpPr>
          <p:cNvPr id="6" name="Shape 3"/>
          <p:cNvSpPr/>
          <p:nvPr/>
        </p:nvSpPr>
        <p:spPr>
          <a:xfrm>
            <a:off x="6217444" y="1844754"/>
            <a:ext cx="433983" cy="433983"/>
          </a:xfrm>
          <a:prstGeom prst="roundRect">
            <a:avLst>
              <a:gd name="adj" fmla="val 21067843"/>
            </a:avLst>
          </a:prstGeom>
          <a:solidFill>
            <a:srgbClr val="B88E23"/>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6744" y="1964055"/>
            <a:ext cx="195263" cy="195262"/>
          </a:xfrm>
          <a:prstGeom prst="rect">
            <a:avLst/>
          </a:prstGeom>
        </p:spPr>
      </p:pic>
      <p:sp>
        <p:nvSpPr>
          <p:cNvPr id="8" name="Text 4"/>
          <p:cNvSpPr/>
          <p:nvPr/>
        </p:nvSpPr>
        <p:spPr>
          <a:xfrm>
            <a:off x="6217444" y="2423398"/>
            <a:ext cx="2269450" cy="225981"/>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Efficient Digital Records</a:t>
            </a:r>
            <a:endParaRPr lang="en-US" sz="1400" dirty="0"/>
          </a:p>
        </p:txBody>
      </p:sp>
      <p:sp>
        <p:nvSpPr>
          <p:cNvPr id="9" name="Text 5"/>
          <p:cNvSpPr/>
          <p:nvPr/>
        </p:nvSpPr>
        <p:spPr>
          <a:xfrm>
            <a:off x="6217444" y="2736175"/>
            <a:ext cx="7681912" cy="231458"/>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Maintain all records digitally, reducing paperwork and manual errors.</a:t>
            </a:r>
            <a:endParaRPr lang="en-US" sz="1100" dirty="0"/>
          </a:p>
        </p:txBody>
      </p:sp>
      <p:sp>
        <p:nvSpPr>
          <p:cNvPr id="10" name="Shape 6"/>
          <p:cNvSpPr/>
          <p:nvPr/>
        </p:nvSpPr>
        <p:spPr>
          <a:xfrm>
            <a:off x="6065163" y="3264575"/>
            <a:ext cx="7986474" cy="1427440"/>
          </a:xfrm>
          <a:prstGeom prst="roundRect">
            <a:avLst>
              <a:gd name="adj" fmla="val 4257"/>
            </a:avLst>
          </a:prstGeom>
          <a:solidFill>
            <a:srgbClr val="F7EDD4"/>
          </a:solidFill>
          <a:ln w="7620">
            <a:solidFill>
              <a:srgbClr val="DDD3BA"/>
            </a:solidFill>
            <a:prstDash val="solid"/>
          </a:ln>
        </p:spPr>
      </p:sp>
      <p:sp>
        <p:nvSpPr>
          <p:cNvPr id="11" name="Shape 7"/>
          <p:cNvSpPr/>
          <p:nvPr/>
        </p:nvSpPr>
        <p:spPr>
          <a:xfrm>
            <a:off x="6217444" y="3416856"/>
            <a:ext cx="433983" cy="433983"/>
          </a:xfrm>
          <a:prstGeom prst="roundRect">
            <a:avLst>
              <a:gd name="adj" fmla="val 21067843"/>
            </a:avLst>
          </a:prstGeom>
          <a:solidFill>
            <a:srgbClr val="B88E23"/>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6744" y="3536156"/>
            <a:ext cx="195263" cy="195262"/>
          </a:xfrm>
          <a:prstGeom prst="rect">
            <a:avLst/>
          </a:prstGeom>
        </p:spPr>
      </p:pic>
      <p:sp>
        <p:nvSpPr>
          <p:cNvPr id="13" name="Text 8"/>
          <p:cNvSpPr/>
          <p:nvPr/>
        </p:nvSpPr>
        <p:spPr>
          <a:xfrm>
            <a:off x="6217444" y="3995499"/>
            <a:ext cx="2405182" cy="225981"/>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Reduced Response Delays</a:t>
            </a:r>
            <a:endParaRPr lang="en-US" sz="1400" dirty="0"/>
          </a:p>
        </p:txBody>
      </p:sp>
      <p:sp>
        <p:nvSpPr>
          <p:cNvPr id="14" name="Text 9"/>
          <p:cNvSpPr/>
          <p:nvPr/>
        </p:nvSpPr>
        <p:spPr>
          <a:xfrm>
            <a:off x="6217444" y="4308277"/>
            <a:ext cx="7681912" cy="231458"/>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Streamline processes to ensure quicker resolution times for complaints.</a:t>
            </a:r>
            <a:endParaRPr lang="en-US" sz="1100" dirty="0"/>
          </a:p>
        </p:txBody>
      </p:sp>
      <p:sp>
        <p:nvSpPr>
          <p:cNvPr id="15" name="Shape 10"/>
          <p:cNvSpPr/>
          <p:nvPr/>
        </p:nvSpPr>
        <p:spPr>
          <a:xfrm>
            <a:off x="6065163" y="4836676"/>
            <a:ext cx="7986474" cy="1427440"/>
          </a:xfrm>
          <a:prstGeom prst="roundRect">
            <a:avLst>
              <a:gd name="adj" fmla="val 4257"/>
            </a:avLst>
          </a:prstGeom>
          <a:solidFill>
            <a:srgbClr val="F7EDD4"/>
          </a:solidFill>
          <a:ln w="7620">
            <a:solidFill>
              <a:srgbClr val="DDD3BA"/>
            </a:solidFill>
            <a:prstDash val="solid"/>
          </a:ln>
        </p:spPr>
      </p:sp>
      <p:sp>
        <p:nvSpPr>
          <p:cNvPr id="16" name="Shape 11"/>
          <p:cNvSpPr/>
          <p:nvPr/>
        </p:nvSpPr>
        <p:spPr>
          <a:xfrm>
            <a:off x="6217444" y="4988957"/>
            <a:ext cx="433983" cy="433983"/>
          </a:xfrm>
          <a:prstGeom prst="roundRect">
            <a:avLst>
              <a:gd name="adj" fmla="val 21067843"/>
            </a:avLst>
          </a:prstGeom>
          <a:solidFill>
            <a:srgbClr val="B88E23"/>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6744" y="5108258"/>
            <a:ext cx="195263" cy="195262"/>
          </a:xfrm>
          <a:prstGeom prst="rect">
            <a:avLst/>
          </a:prstGeom>
        </p:spPr>
      </p:pic>
      <p:sp>
        <p:nvSpPr>
          <p:cNvPr id="18" name="Text 12"/>
          <p:cNvSpPr/>
          <p:nvPr/>
        </p:nvSpPr>
        <p:spPr>
          <a:xfrm>
            <a:off x="6217444" y="5567601"/>
            <a:ext cx="2747486" cy="225981"/>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Improved Patient Satisfaction</a:t>
            </a:r>
            <a:endParaRPr lang="en-US" sz="1400" dirty="0"/>
          </a:p>
        </p:txBody>
      </p:sp>
      <p:sp>
        <p:nvSpPr>
          <p:cNvPr id="19" name="Text 13"/>
          <p:cNvSpPr/>
          <p:nvPr/>
        </p:nvSpPr>
        <p:spPr>
          <a:xfrm>
            <a:off x="6217444" y="5880378"/>
            <a:ext cx="7681912" cy="231458"/>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Address concerns promptly, leading to a better patient experience.</a:t>
            </a:r>
            <a:endParaRPr lang="en-US" sz="1100" dirty="0"/>
          </a:p>
        </p:txBody>
      </p:sp>
      <p:sp>
        <p:nvSpPr>
          <p:cNvPr id="20" name="Shape 14"/>
          <p:cNvSpPr/>
          <p:nvPr/>
        </p:nvSpPr>
        <p:spPr>
          <a:xfrm>
            <a:off x="6065163" y="6408777"/>
            <a:ext cx="7986474" cy="1427440"/>
          </a:xfrm>
          <a:prstGeom prst="roundRect">
            <a:avLst>
              <a:gd name="adj" fmla="val 4257"/>
            </a:avLst>
          </a:prstGeom>
          <a:solidFill>
            <a:srgbClr val="F7EDD4"/>
          </a:solidFill>
          <a:ln w="7620">
            <a:solidFill>
              <a:srgbClr val="DDD3BA"/>
            </a:solidFill>
            <a:prstDash val="solid"/>
          </a:ln>
        </p:spPr>
      </p:sp>
      <p:sp>
        <p:nvSpPr>
          <p:cNvPr id="21" name="Shape 15"/>
          <p:cNvSpPr/>
          <p:nvPr/>
        </p:nvSpPr>
        <p:spPr>
          <a:xfrm>
            <a:off x="6217444" y="6561058"/>
            <a:ext cx="433983" cy="433983"/>
          </a:xfrm>
          <a:prstGeom prst="roundRect">
            <a:avLst>
              <a:gd name="adj" fmla="val 21067843"/>
            </a:avLst>
          </a:prstGeom>
          <a:solidFill>
            <a:srgbClr val="B88E23"/>
          </a:solidFill>
          <a:ln/>
        </p:spPr>
      </p:sp>
      <p:pic>
        <p:nvPicPr>
          <p:cNvPr id="2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6744" y="6680359"/>
            <a:ext cx="195263" cy="195262"/>
          </a:xfrm>
          <a:prstGeom prst="rect">
            <a:avLst/>
          </a:prstGeom>
        </p:spPr>
      </p:pic>
      <p:sp>
        <p:nvSpPr>
          <p:cNvPr id="23" name="Text 16"/>
          <p:cNvSpPr/>
          <p:nvPr/>
        </p:nvSpPr>
        <p:spPr>
          <a:xfrm>
            <a:off x="6217444" y="7139702"/>
            <a:ext cx="2318504" cy="225981"/>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Enhanced Accountability</a:t>
            </a:r>
            <a:endParaRPr lang="en-US" sz="1400" dirty="0"/>
          </a:p>
        </p:txBody>
      </p:sp>
      <p:sp>
        <p:nvSpPr>
          <p:cNvPr id="24" name="Text 17"/>
          <p:cNvSpPr/>
          <p:nvPr/>
        </p:nvSpPr>
        <p:spPr>
          <a:xfrm>
            <a:off x="6217444" y="7452479"/>
            <a:ext cx="7681912" cy="231458"/>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Foster greater responsibility among staff and departments.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306366"/>
            <a:ext cx="8219480"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Proposed Solution: Key Features</a:t>
            </a:r>
            <a:endParaRPr lang="en-US" sz="3900" dirty="0"/>
          </a:p>
        </p:txBody>
      </p:sp>
      <p:sp>
        <p:nvSpPr>
          <p:cNvPr id="4" name="Text 1"/>
          <p:cNvSpPr/>
          <p:nvPr/>
        </p:nvSpPr>
        <p:spPr>
          <a:xfrm>
            <a:off x="793790" y="422409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Our solution offers a comprehensive web platform designed to manage patient grievances and feedback effectively.</a:t>
            </a:r>
            <a:endParaRPr lang="en-US" sz="1550" dirty="0"/>
          </a:p>
        </p:txBody>
      </p:sp>
      <p:sp>
        <p:nvSpPr>
          <p:cNvPr id="5" name="Text 2"/>
          <p:cNvSpPr/>
          <p:nvPr/>
        </p:nvSpPr>
        <p:spPr>
          <a:xfrm>
            <a:off x="793790" y="4764881"/>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Centralized web platform for submitting patient grievances and feedback.</a:t>
            </a:r>
            <a:endParaRPr lang="en-US" sz="1550" dirty="0"/>
          </a:p>
        </p:txBody>
      </p:sp>
      <p:sp>
        <p:nvSpPr>
          <p:cNvPr id="6" name="Text 3"/>
          <p:cNvSpPr/>
          <p:nvPr/>
        </p:nvSpPr>
        <p:spPr>
          <a:xfrm>
            <a:off x="793790" y="515183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Secure login system for authenticated user access to dashboards.</a:t>
            </a:r>
            <a:endParaRPr lang="en-US" sz="1550" dirty="0"/>
          </a:p>
        </p:txBody>
      </p:sp>
      <p:sp>
        <p:nvSpPr>
          <p:cNvPr id="7" name="Text 4"/>
          <p:cNvSpPr/>
          <p:nvPr/>
        </p:nvSpPr>
        <p:spPr>
          <a:xfrm>
            <a:off x="793790" y="553878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Real-time status visibility for all submitted complaints.</a:t>
            </a:r>
            <a:endParaRPr lang="en-US" sz="1550" dirty="0"/>
          </a:p>
        </p:txBody>
      </p:sp>
      <p:sp>
        <p:nvSpPr>
          <p:cNvPr id="8" name="Text 5"/>
          <p:cNvSpPr/>
          <p:nvPr/>
        </p:nvSpPr>
        <p:spPr>
          <a:xfrm>
            <a:off x="793790" y="5925741"/>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Categorization of grievances based on specific hospital departments.</a:t>
            </a:r>
            <a:endParaRPr lang="en-US" sz="1550" dirty="0"/>
          </a:p>
        </p:txBody>
      </p:sp>
      <p:sp>
        <p:nvSpPr>
          <p:cNvPr id="9" name="Text 6"/>
          <p:cNvSpPr/>
          <p:nvPr/>
        </p:nvSpPr>
        <p:spPr>
          <a:xfrm>
            <a:off x="793790" y="631269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Dedicated feedback module for continuous service quality improvement.</a:t>
            </a:r>
            <a:endParaRPr lang="en-US" sz="1550" dirty="0"/>
          </a:p>
        </p:txBody>
      </p:sp>
      <p:sp>
        <p:nvSpPr>
          <p:cNvPr id="10" name="Text 7"/>
          <p:cNvSpPr/>
          <p:nvPr/>
        </p:nvSpPr>
        <p:spPr>
          <a:xfrm>
            <a:off x="793790" y="669964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Modern UI using React for a smooth and intuitive user experience.</a:t>
            </a:r>
            <a:endParaRPr lang="en-US" sz="1550" dirty="0"/>
          </a:p>
        </p:txBody>
      </p:sp>
      <p:sp>
        <p:nvSpPr>
          <p:cNvPr id="11" name="Text 8"/>
          <p:cNvSpPr/>
          <p:nvPr/>
        </p:nvSpPr>
        <p:spPr>
          <a:xfrm>
            <a:off x="793790" y="708660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Scalable architecture for future integration of backend, admin panel, and database.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6750" y="459700"/>
            <a:ext cx="10769322" cy="521017"/>
          </a:xfrm>
          <a:prstGeom prst="rect">
            <a:avLst/>
          </a:prstGeom>
          <a:noFill/>
          <a:ln/>
        </p:spPr>
        <p:txBody>
          <a:bodyPr wrap="none" lIns="0" tIns="0" rIns="0" bIns="0" rtlCol="0" anchor="t"/>
          <a:lstStyle/>
          <a:p>
            <a:pPr marL="0" indent="0" algn="l">
              <a:lnSpc>
                <a:spcPts val="4100"/>
              </a:lnSpc>
              <a:buNone/>
            </a:pPr>
            <a:r>
              <a:rPr lang="en-US" sz="3250" dirty="0">
                <a:solidFill>
                  <a:srgbClr val="5C4E3D"/>
                </a:solidFill>
                <a:latin typeface="Libre Baskerville" pitchFamily="34" charset="0"/>
                <a:ea typeface="Libre Baskerville" pitchFamily="34" charset="-122"/>
                <a:cs typeface="Libre Baskerville" pitchFamily="34" charset="-120"/>
              </a:rPr>
              <a:t>System Workflow: From Submission to Resolution</a:t>
            </a:r>
            <a:endParaRPr lang="en-US" sz="3250" dirty="0"/>
          </a:p>
        </p:txBody>
      </p:sp>
      <p:sp>
        <p:nvSpPr>
          <p:cNvPr id="3" name="Text 1"/>
          <p:cNvSpPr/>
          <p:nvPr/>
        </p:nvSpPr>
        <p:spPr>
          <a:xfrm>
            <a:off x="666750" y="1314093"/>
            <a:ext cx="13296900"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The Resolve IT system ensures a clear and efficient process for handling grievances and feedback.</a:t>
            </a:r>
            <a:endParaRPr lang="en-US" sz="1300" dirty="0"/>
          </a:p>
        </p:txBody>
      </p:sp>
      <p:pic>
        <p:nvPicPr>
          <p:cNvPr id="4" name="Image 0" descr="preencoded.png"/>
          <p:cNvPicPr>
            <a:picLocks noChangeAspect="1"/>
          </p:cNvPicPr>
          <p:nvPr/>
        </p:nvPicPr>
        <p:blipFill>
          <a:blip r:embed="rId3"/>
          <a:stretch>
            <a:fillRect/>
          </a:stretch>
        </p:blipFill>
        <p:spPr>
          <a:xfrm>
            <a:off x="666750" y="1768316"/>
            <a:ext cx="833557" cy="1000244"/>
          </a:xfrm>
          <a:prstGeom prst="rect">
            <a:avLst/>
          </a:prstGeom>
        </p:spPr>
      </p:pic>
      <p:sp>
        <p:nvSpPr>
          <p:cNvPr id="5" name="Text 2"/>
          <p:cNvSpPr/>
          <p:nvPr/>
        </p:nvSpPr>
        <p:spPr>
          <a:xfrm>
            <a:off x="1666994" y="1935004"/>
            <a:ext cx="2083832"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User Logs In</a:t>
            </a:r>
            <a:endParaRPr lang="en-US" sz="1600" dirty="0"/>
          </a:p>
        </p:txBody>
      </p:sp>
      <p:sp>
        <p:nvSpPr>
          <p:cNvPr id="6" name="Text 3"/>
          <p:cNvSpPr/>
          <p:nvPr/>
        </p:nvSpPr>
        <p:spPr>
          <a:xfrm>
            <a:off x="1666994" y="2295406"/>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Secure access to the system.</a:t>
            </a:r>
            <a:endParaRPr lang="en-US" sz="1300" dirty="0"/>
          </a:p>
        </p:txBody>
      </p:sp>
      <p:pic>
        <p:nvPicPr>
          <p:cNvPr id="7" name="Image 1" descr="preencoded.png"/>
          <p:cNvPicPr>
            <a:picLocks noChangeAspect="1"/>
          </p:cNvPicPr>
          <p:nvPr/>
        </p:nvPicPr>
        <p:blipFill>
          <a:blip r:embed="rId4"/>
          <a:stretch>
            <a:fillRect/>
          </a:stretch>
        </p:blipFill>
        <p:spPr>
          <a:xfrm>
            <a:off x="666750" y="2768560"/>
            <a:ext cx="833557" cy="1000244"/>
          </a:xfrm>
          <a:prstGeom prst="rect">
            <a:avLst/>
          </a:prstGeom>
        </p:spPr>
      </p:pic>
      <p:sp>
        <p:nvSpPr>
          <p:cNvPr id="8" name="Text 4"/>
          <p:cNvSpPr/>
          <p:nvPr/>
        </p:nvSpPr>
        <p:spPr>
          <a:xfrm>
            <a:off x="1666994" y="2935248"/>
            <a:ext cx="2124075"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Accesses Dashboard</a:t>
            </a:r>
            <a:endParaRPr lang="en-US" sz="1600" dirty="0"/>
          </a:p>
        </p:txBody>
      </p:sp>
      <p:sp>
        <p:nvSpPr>
          <p:cNvPr id="9" name="Text 5"/>
          <p:cNvSpPr/>
          <p:nvPr/>
        </p:nvSpPr>
        <p:spPr>
          <a:xfrm>
            <a:off x="1666994" y="3295650"/>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Personalized overview of interactions.</a:t>
            </a:r>
            <a:endParaRPr lang="en-US" sz="1300" dirty="0"/>
          </a:p>
        </p:txBody>
      </p:sp>
      <p:pic>
        <p:nvPicPr>
          <p:cNvPr id="10" name="Image 2" descr="preencoded.png"/>
          <p:cNvPicPr>
            <a:picLocks noChangeAspect="1"/>
          </p:cNvPicPr>
          <p:nvPr/>
        </p:nvPicPr>
        <p:blipFill>
          <a:blip r:embed="rId5"/>
          <a:stretch>
            <a:fillRect/>
          </a:stretch>
        </p:blipFill>
        <p:spPr>
          <a:xfrm>
            <a:off x="666750" y="3768804"/>
            <a:ext cx="833557" cy="1000244"/>
          </a:xfrm>
          <a:prstGeom prst="rect">
            <a:avLst/>
          </a:prstGeom>
        </p:spPr>
      </p:pic>
      <p:sp>
        <p:nvSpPr>
          <p:cNvPr id="11" name="Text 6"/>
          <p:cNvSpPr/>
          <p:nvPr/>
        </p:nvSpPr>
        <p:spPr>
          <a:xfrm>
            <a:off x="1666994" y="3935492"/>
            <a:ext cx="3117771"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Submits Grievance/Feedback</a:t>
            </a:r>
            <a:endParaRPr lang="en-US" sz="1600" dirty="0"/>
          </a:p>
        </p:txBody>
      </p:sp>
      <p:sp>
        <p:nvSpPr>
          <p:cNvPr id="12" name="Text 7"/>
          <p:cNvSpPr/>
          <p:nvPr/>
        </p:nvSpPr>
        <p:spPr>
          <a:xfrm>
            <a:off x="1666994" y="4295894"/>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Easy submission of concerns.</a:t>
            </a:r>
            <a:endParaRPr lang="en-US" sz="1300" dirty="0"/>
          </a:p>
        </p:txBody>
      </p:sp>
      <p:pic>
        <p:nvPicPr>
          <p:cNvPr id="13" name="Image 3" descr="preencoded.png"/>
          <p:cNvPicPr>
            <a:picLocks noChangeAspect="1"/>
          </p:cNvPicPr>
          <p:nvPr/>
        </p:nvPicPr>
        <p:blipFill>
          <a:blip r:embed="rId6"/>
          <a:stretch>
            <a:fillRect/>
          </a:stretch>
        </p:blipFill>
        <p:spPr>
          <a:xfrm>
            <a:off x="666750" y="4769048"/>
            <a:ext cx="833557" cy="1000244"/>
          </a:xfrm>
          <a:prstGeom prst="rect">
            <a:avLst/>
          </a:prstGeom>
        </p:spPr>
      </p:pic>
      <p:sp>
        <p:nvSpPr>
          <p:cNvPr id="14" name="Text 8"/>
          <p:cNvSpPr/>
          <p:nvPr/>
        </p:nvSpPr>
        <p:spPr>
          <a:xfrm>
            <a:off x="1666994" y="4935736"/>
            <a:ext cx="2083832"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Admin Reviews</a:t>
            </a:r>
            <a:endParaRPr lang="en-US" sz="1600" dirty="0"/>
          </a:p>
        </p:txBody>
      </p:sp>
      <p:sp>
        <p:nvSpPr>
          <p:cNvPr id="15" name="Text 9"/>
          <p:cNvSpPr/>
          <p:nvPr/>
        </p:nvSpPr>
        <p:spPr>
          <a:xfrm>
            <a:off x="1666994" y="5296138"/>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Hospital staff addresses the issue.</a:t>
            </a:r>
            <a:endParaRPr lang="en-US" sz="1300" dirty="0"/>
          </a:p>
        </p:txBody>
      </p:sp>
      <p:pic>
        <p:nvPicPr>
          <p:cNvPr id="16" name="Image 4" descr="preencoded.png"/>
          <p:cNvPicPr>
            <a:picLocks noChangeAspect="1"/>
          </p:cNvPicPr>
          <p:nvPr/>
        </p:nvPicPr>
        <p:blipFill>
          <a:blip r:embed="rId7"/>
          <a:stretch>
            <a:fillRect/>
          </a:stretch>
        </p:blipFill>
        <p:spPr>
          <a:xfrm>
            <a:off x="666750" y="5769293"/>
            <a:ext cx="833557" cy="1000244"/>
          </a:xfrm>
          <a:prstGeom prst="rect">
            <a:avLst/>
          </a:prstGeom>
        </p:spPr>
      </p:pic>
      <p:sp>
        <p:nvSpPr>
          <p:cNvPr id="17" name="Text 10"/>
          <p:cNvSpPr/>
          <p:nvPr/>
        </p:nvSpPr>
        <p:spPr>
          <a:xfrm>
            <a:off x="1666994" y="5935980"/>
            <a:ext cx="2083832"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Updates Status</a:t>
            </a:r>
            <a:endParaRPr lang="en-US" sz="1600" dirty="0"/>
          </a:p>
        </p:txBody>
      </p:sp>
      <p:sp>
        <p:nvSpPr>
          <p:cNvPr id="18" name="Text 11"/>
          <p:cNvSpPr/>
          <p:nvPr/>
        </p:nvSpPr>
        <p:spPr>
          <a:xfrm>
            <a:off x="1666994" y="6296382"/>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Admin provides progress updates.</a:t>
            </a:r>
            <a:endParaRPr lang="en-US" sz="1300" dirty="0"/>
          </a:p>
        </p:txBody>
      </p:sp>
      <p:pic>
        <p:nvPicPr>
          <p:cNvPr id="19" name="Image 5" descr="preencoded.png"/>
          <p:cNvPicPr>
            <a:picLocks noChangeAspect="1"/>
          </p:cNvPicPr>
          <p:nvPr/>
        </p:nvPicPr>
        <p:blipFill>
          <a:blip r:embed="rId8"/>
          <a:stretch>
            <a:fillRect/>
          </a:stretch>
        </p:blipFill>
        <p:spPr>
          <a:xfrm>
            <a:off x="666750" y="6769537"/>
            <a:ext cx="833557" cy="1000244"/>
          </a:xfrm>
          <a:prstGeom prst="rect">
            <a:avLst/>
          </a:prstGeom>
        </p:spPr>
      </p:pic>
      <p:sp>
        <p:nvSpPr>
          <p:cNvPr id="20" name="Text 12"/>
          <p:cNvSpPr/>
          <p:nvPr/>
        </p:nvSpPr>
        <p:spPr>
          <a:xfrm>
            <a:off x="1666994" y="6936224"/>
            <a:ext cx="2083832" cy="260390"/>
          </a:xfrm>
          <a:prstGeom prst="rect">
            <a:avLst/>
          </a:prstGeom>
          <a:noFill/>
          <a:ln/>
        </p:spPr>
        <p:txBody>
          <a:bodyPr wrap="none" lIns="0" tIns="0" rIns="0" bIns="0" rtlCol="0" anchor="t"/>
          <a:lstStyle/>
          <a:p>
            <a:pPr marL="0" indent="0" algn="l">
              <a:lnSpc>
                <a:spcPts val="2050"/>
              </a:lnSpc>
              <a:buNone/>
            </a:pPr>
            <a:r>
              <a:rPr lang="en-US" sz="1600" dirty="0">
                <a:solidFill>
                  <a:srgbClr val="454240"/>
                </a:solidFill>
                <a:latin typeface="Libre Baskerville" pitchFamily="34" charset="0"/>
                <a:ea typeface="Libre Baskerville" pitchFamily="34" charset="-122"/>
                <a:cs typeface="Libre Baskerville" pitchFamily="34" charset="-120"/>
              </a:rPr>
              <a:t>User Notified</a:t>
            </a:r>
            <a:endParaRPr lang="en-US" sz="1600" dirty="0"/>
          </a:p>
        </p:txBody>
      </p:sp>
      <p:sp>
        <p:nvSpPr>
          <p:cNvPr id="21" name="Text 13"/>
          <p:cNvSpPr/>
          <p:nvPr/>
        </p:nvSpPr>
        <p:spPr>
          <a:xfrm>
            <a:off x="1666994" y="7296626"/>
            <a:ext cx="12296656" cy="266700"/>
          </a:xfrm>
          <a:prstGeom prst="rect">
            <a:avLst/>
          </a:prstGeom>
          <a:noFill/>
          <a:ln/>
        </p:spPr>
        <p:txBody>
          <a:bodyPr wrap="non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Resolution communicated to the user.</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1986" y="448270"/>
            <a:ext cx="4075390" cy="509349"/>
          </a:xfrm>
          <a:prstGeom prst="rect">
            <a:avLst/>
          </a:prstGeom>
          <a:noFill/>
          <a:ln/>
        </p:spPr>
        <p:txBody>
          <a:bodyPr wrap="none" lIns="0" tIns="0" rIns="0" bIns="0" rtlCol="0" anchor="t"/>
          <a:lstStyle/>
          <a:p>
            <a:pPr marL="0" indent="0" algn="l">
              <a:lnSpc>
                <a:spcPts val="4000"/>
              </a:lnSpc>
              <a:buNone/>
            </a:pPr>
            <a:r>
              <a:rPr lang="en-US" sz="3200" dirty="0">
                <a:solidFill>
                  <a:srgbClr val="5C4E3D"/>
                </a:solidFill>
                <a:latin typeface="Libre Baskerville" pitchFamily="34" charset="0"/>
                <a:ea typeface="Libre Baskerville" pitchFamily="34" charset="-122"/>
                <a:cs typeface="Libre Baskerville" pitchFamily="34" charset="-120"/>
              </a:rPr>
              <a:t>Tech Stack</a:t>
            </a:r>
            <a:endParaRPr lang="en-US" sz="3200" dirty="0"/>
          </a:p>
        </p:txBody>
      </p:sp>
      <p:sp>
        <p:nvSpPr>
          <p:cNvPr id="3" name="Text 1"/>
          <p:cNvSpPr/>
          <p:nvPr/>
        </p:nvSpPr>
        <p:spPr>
          <a:xfrm>
            <a:off x="651986" y="1283613"/>
            <a:ext cx="13326427" cy="467129"/>
          </a:xfrm>
          <a:prstGeom prst="rect">
            <a:avLst/>
          </a:prstGeom>
          <a:noFill/>
          <a:ln/>
        </p:spPr>
        <p:txBody>
          <a:bodyPr wrap="none" lIns="0" tIns="0" rIns="0" bIns="0" rtlCol="0" anchor="t"/>
          <a:lstStyle/>
          <a:p>
            <a:pPr marL="0" indent="0" algn="l">
              <a:lnSpc>
                <a:spcPts val="2050"/>
              </a:lnSpc>
              <a:buNone/>
            </a:pPr>
            <a:r>
              <a:rPr lang="en-US" dirty="0">
                <a:solidFill>
                  <a:srgbClr val="454240"/>
                </a:solidFill>
                <a:latin typeface="DM Sans" pitchFamily="34" charset="0"/>
                <a:ea typeface="DM Sans" pitchFamily="34" charset="-122"/>
                <a:cs typeface="DM Sans" pitchFamily="34" charset="-120"/>
              </a:rPr>
              <a:t>Resolve IT is built using a robust and modern technology stack to ensure performance, scalability, and a seamless </a:t>
            </a:r>
          </a:p>
          <a:p>
            <a:pPr marL="0" indent="0" algn="l">
              <a:lnSpc>
                <a:spcPts val="2050"/>
              </a:lnSpc>
              <a:buNone/>
            </a:pPr>
            <a:r>
              <a:rPr lang="en-US" dirty="0">
                <a:solidFill>
                  <a:srgbClr val="454240"/>
                </a:solidFill>
                <a:latin typeface="DM Sans" pitchFamily="34" charset="0"/>
                <a:ea typeface="DM Sans" pitchFamily="34" charset="-122"/>
                <a:cs typeface="DM Sans" pitchFamily="34" charset="-120"/>
              </a:rPr>
              <a:t>user experience.</a:t>
            </a:r>
          </a:p>
          <a:p>
            <a:pPr marL="0" indent="0" algn="l">
              <a:lnSpc>
                <a:spcPts val="2050"/>
              </a:lnSpc>
              <a:buNone/>
            </a:pPr>
            <a:endParaRPr lang="en-US" dirty="0">
              <a:solidFill>
                <a:srgbClr val="454240"/>
              </a:solidFill>
              <a:latin typeface="DM Sans" pitchFamily="34" charset="0"/>
            </a:endParaRPr>
          </a:p>
          <a:p>
            <a:pPr marL="0" indent="0" algn="l">
              <a:lnSpc>
                <a:spcPts val="2050"/>
              </a:lnSpc>
              <a:buNone/>
            </a:pPr>
            <a:endParaRPr lang="en-US" dirty="0"/>
          </a:p>
        </p:txBody>
      </p:sp>
      <p:sp>
        <p:nvSpPr>
          <p:cNvPr id="4" name="Text 2"/>
          <p:cNvSpPr/>
          <p:nvPr/>
        </p:nvSpPr>
        <p:spPr>
          <a:xfrm>
            <a:off x="651987" y="1874401"/>
            <a:ext cx="6228316" cy="1348301"/>
          </a:xfrm>
          <a:prstGeom prst="rect">
            <a:avLst/>
          </a:prstGeom>
          <a:noFill/>
          <a:ln/>
        </p:spPr>
        <p:txBody>
          <a:bodyPr wrap="none" lIns="0" tIns="0" rIns="0" bIns="0" rtlCol="0" anchor="t"/>
          <a:lstStyle/>
          <a:p>
            <a:pPr marL="342900" indent="-342900" algn="l">
              <a:lnSpc>
                <a:spcPts val="2050"/>
              </a:lnSpc>
              <a:buSzPct val="100000"/>
              <a:buChar char="•"/>
            </a:pPr>
            <a:r>
              <a:rPr lang="en-US" b="1" dirty="0">
                <a:solidFill>
                  <a:srgbClr val="454240"/>
                </a:solidFill>
                <a:latin typeface="DM Sans" pitchFamily="34" charset="0"/>
                <a:ea typeface="DM Sans" pitchFamily="34" charset="-122"/>
                <a:cs typeface="DM Sans" pitchFamily="34" charset="-120"/>
              </a:rPr>
              <a:t>Frontend:</a:t>
            </a:r>
            <a:r>
              <a:rPr lang="en-US" dirty="0">
                <a:solidFill>
                  <a:srgbClr val="454240"/>
                </a:solidFill>
                <a:latin typeface="DM Sans" pitchFamily="34" charset="0"/>
                <a:ea typeface="DM Sans" pitchFamily="34" charset="-122"/>
                <a:cs typeface="DM Sans" pitchFamily="34" charset="-120"/>
              </a:rPr>
              <a:t> HTML, CSS, React</a:t>
            </a:r>
            <a:endParaRPr lang="en-US" dirty="0"/>
          </a:p>
        </p:txBody>
      </p:sp>
      <p:sp>
        <p:nvSpPr>
          <p:cNvPr id="5" name="Text 3"/>
          <p:cNvSpPr/>
          <p:nvPr/>
        </p:nvSpPr>
        <p:spPr>
          <a:xfrm>
            <a:off x="651986" y="2192179"/>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b="1" dirty="0">
                <a:solidFill>
                  <a:srgbClr val="454240"/>
                </a:solidFill>
                <a:latin typeface="DM Sans" pitchFamily="34" charset="0"/>
                <a:ea typeface="DM Sans" pitchFamily="34" charset="-122"/>
                <a:cs typeface="DM Sans" pitchFamily="34" charset="-120"/>
              </a:rPr>
              <a:t>Backend:</a:t>
            </a:r>
            <a:r>
              <a:rPr lang="en-US" dirty="0">
                <a:solidFill>
                  <a:srgbClr val="454240"/>
                </a:solidFill>
                <a:latin typeface="DM Sans" pitchFamily="34" charset="0"/>
                <a:ea typeface="DM Sans" pitchFamily="34" charset="-122"/>
                <a:cs typeface="DM Sans" pitchFamily="34" charset="-120"/>
              </a:rPr>
              <a:t> Java Spring Boot</a:t>
            </a:r>
            <a:endParaRPr lang="en-US" dirty="0"/>
          </a:p>
        </p:txBody>
      </p:sp>
      <p:sp>
        <p:nvSpPr>
          <p:cNvPr id="6" name="Text 4"/>
          <p:cNvSpPr/>
          <p:nvPr/>
        </p:nvSpPr>
        <p:spPr>
          <a:xfrm>
            <a:off x="644368" y="2509957"/>
            <a:ext cx="6471998" cy="260747"/>
          </a:xfrm>
          <a:prstGeom prst="rect">
            <a:avLst/>
          </a:prstGeom>
          <a:noFill/>
          <a:ln/>
        </p:spPr>
        <p:txBody>
          <a:bodyPr wrap="none" lIns="0" tIns="0" rIns="0" bIns="0" rtlCol="0" anchor="t"/>
          <a:lstStyle/>
          <a:p>
            <a:pPr marL="342900" indent="-342900" algn="l">
              <a:lnSpc>
                <a:spcPts val="2050"/>
              </a:lnSpc>
              <a:buSzPct val="100000"/>
              <a:buChar char="•"/>
            </a:pPr>
            <a:r>
              <a:rPr lang="en-US" b="1" dirty="0">
                <a:solidFill>
                  <a:srgbClr val="454240"/>
                </a:solidFill>
                <a:latin typeface="DM Sans" pitchFamily="34" charset="0"/>
                <a:ea typeface="DM Sans" pitchFamily="34" charset="-122"/>
                <a:cs typeface="DM Sans" pitchFamily="34" charset="-120"/>
              </a:rPr>
              <a:t>Database:</a:t>
            </a:r>
            <a:r>
              <a:rPr lang="en-US" dirty="0">
                <a:solidFill>
                  <a:srgbClr val="454240"/>
                </a:solidFill>
                <a:latin typeface="DM Sans" pitchFamily="34" charset="0"/>
                <a:ea typeface="DM Sans" pitchFamily="34" charset="-122"/>
                <a:cs typeface="DM Sans" pitchFamily="34" charset="-120"/>
              </a:rPr>
              <a:t> MySQL</a:t>
            </a:r>
            <a:endParaRPr lang="en-US" dirty="0"/>
          </a:p>
        </p:txBody>
      </p:sp>
      <p:sp>
        <p:nvSpPr>
          <p:cNvPr id="7" name="Text 5"/>
          <p:cNvSpPr/>
          <p:nvPr/>
        </p:nvSpPr>
        <p:spPr>
          <a:xfrm>
            <a:off x="651986" y="2827734"/>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b="1" dirty="0">
                <a:solidFill>
                  <a:srgbClr val="454240"/>
                </a:solidFill>
                <a:latin typeface="DM Sans" pitchFamily="34" charset="0"/>
                <a:ea typeface="DM Sans" pitchFamily="34" charset="-122"/>
                <a:cs typeface="DM Sans" pitchFamily="34" charset="-120"/>
              </a:rPr>
              <a:t>Tools:</a:t>
            </a:r>
            <a:r>
              <a:rPr lang="en-US" dirty="0">
                <a:solidFill>
                  <a:srgbClr val="454240"/>
                </a:solidFill>
                <a:latin typeface="DM Sans" pitchFamily="34" charset="0"/>
                <a:ea typeface="DM Sans" pitchFamily="34" charset="-122"/>
                <a:cs typeface="DM Sans" pitchFamily="34" charset="-120"/>
              </a:rPr>
              <a:t> GitHub, VS Code, Postman</a:t>
            </a:r>
            <a:endParaRPr lang="en-US" dirty="0"/>
          </a:p>
        </p:txBody>
      </p:sp>
      <p:pic>
        <p:nvPicPr>
          <p:cNvPr id="8" name="Image 0" descr="preencoded.png"/>
          <p:cNvPicPr>
            <a:picLocks noChangeAspect="1"/>
          </p:cNvPicPr>
          <p:nvPr/>
        </p:nvPicPr>
        <p:blipFill>
          <a:blip r:embed="rId3"/>
          <a:stretch>
            <a:fillRect/>
          </a:stretch>
        </p:blipFill>
        <p:spPr>
          <a:xfrm>
            <a:off x="7521654" y="1750742"/>
            <a:ext cx="6464379" cy="6066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16236"/>
            <a:ext cx="6256258"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UI/UX Design Principles</a:t>
            </a:r>
            <a:endParaRPr lang="en-US" sz="3900" dirty="0"/>
          </a:p>
        </p:txBody>
      </p:sp>
      <p:sp>
        <p:nvSpPr>
          <p:cNvPr id="3" name="Text 1"/>
          <p:cNvSpPr/>
          <p:nvPr/>
        </p:nvSpPr>
        <p:spPr>
          <a:xfrm>
            <a:off x="793790" y="233314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Our design philosophy focuses on creating an intuitive and user-friendly interface for all users.</a:t>
            </a:r>
            <a:endParaRPr lang="en-US" sz="1550" dirty="0"/>
          </a:p>
        </p:txBody>
      </p:sp>
      <p:sp>
        <p:nvSpPr>
          <p:cNvPr id="4" name="Shape 2"/>
          <p:cNvSpPr/>
          <p:nvPr/>
        </p:nvSpPr>
        <p:spPr>
          <a:xfrm>
            <a:off x="793790" y="3171587"/>
            <a:ext cx="4215289" cy="1781651"/>
          </a:xfrm>
          <a:prstGeom prst="roundRect">
            <a:avLst>
              <a:gd name="adj" fmla="val 6159"/>
            </a:avLst>
          </a:prstGeom>
          <a:solidFill>
            <a:srgbClr val="FFFDFA"/>
          </a:solidFill>
          <a:ln/>
        </p:spPr>
      </p:sp>
      <p:sp>
        <p:nvSpPr>
          <p:cNvPr id="5" name="Shape 3"/>
          <p:cNvSpPr/>
          <p:nvPr/>
        </p:nvSpPr>
        <p:spPr>
          <a:xfrm>
            <a:off x="793790" y="3148727"/>
            <a:ext cx="4215289" cy="91440"/>
          </a:xfrm>
          <a:prstGeom prst="roundRect">
            <a:avLst>
              <a:gd name="adj" fmla="val 91163"/>
            </a:avLst>
          </a:prstGeom>
          <a:solidFill>
            <a:srgbClr val="B88E23"/>
          </a:solidFill>
          <a:ln/>
        </p:spPr>
      </p:sp>
      <p:sp>
        <p:nvSpPr>
          <p:cNvPr id="6" name="Shape 4"/>
          <p:cNvSpPr/>
          <p:nvPr/>
        </p:nvSpPr>
        <p:spPr>
          <a:xfrm>
            <a:off x="2603778" y="2873931"/>
            <a:ext cx="595313" cy="595313"/>
          </a:xfrm>
          <a:prstGeom prst="roundRect">
            <a:avLst>
              <a:gd name="adj" fmla="val 153600"/>
            </a:avLst>
          </a:prstGeom>
          <a:solidFill>
            <a:srgbClr val="B88E23"/>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2372" y="3052524"/>
            <a:ext cx="238125" cy="238125"/>
          </a:xfrm>
          <a:prstGeom prst="rect">
            <a:avLst/>
          </a:prstGeom>
        </p:spPr>
      </p:pic>
      <p:sp>
        <p:nvSpPr>
          <p:cNvPr id="8" name="Text 5"/>
          <p:cNvSpPr/>
          <p:nvPr/>
        </p:nvSpPr>
        <p:spPr>
          <a:xfrm>
            <a:off x="1015008" y="3667720"/>
            <a:ext cx="3328273"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Clean &amp; Modern Interface</a:t>
            </a:r>
            <a:endParaRPr lang="en-US" sz="1950" dirty="0"/>
          </a:p>
        </p:txBody>
      </p:sp>
      <p:sp>
        <p:nvSpPr>
          <p:cNvPr id="9" name="Text 6"/>
          <p:cNvSpPr/>
          <p:nvPr/>
        </p:nvSpPr>
        <p:spPr>
          <a:xfrm>
            <a:off x="1015008" y="4096941"/>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Aesthetically pleasing and easy to navigate.</a:t>
            </a:r>
            <a:endParaRPr lang="en-US" sz="1550" dirty="0"/>
          </a:p>
        </p:txBody>
      </p:sp>
      <p:sp>
        <p:nvSpPr>
          <p:cNvPr id="10" name="Shape 7"/>
          <p:cNvSpPr/>
          <p:nvPr/>
        </p:nvSpPr>
        <p:spPr>
          <a:xfrm>
            <a:off x="5207437" y="3171587"/>
            <a:ext cx="4215408" cy="1781651"/>
          </a:xfrm>
          <a:prstGeom prst="roundRect">
            <a:avLst>
              <a:gd name="adj" fmla="val 6159"/>
            </a:avLst>
          </a:prstGeom>
          <a:solidFill>
            <a:srgbClr val="FFFDFA"/>
          </a:solidFill>
          <a:ln/>
        </p:spPr>
      </p:sp>
      <p:sp>
        <p:nvSpPr>
          <p:cNvPr id="11" name="Shape 8"/>
          <p:cNvSpPr/>
          <p:nvPr/>
        </p:nvSpPr>
        <p:spPr>
          <a:xfrm>
            <a:off x="5207437" y="3148727"/>
            <a:ext cx="4215408" cy="91440"/>
          </a:xfrm>
          <a:prstGeom prst="roundRect">
            <a:avLst>
              <a:gd name="adj" fmla="val 91163"/>
            </a:avLst>
          </a:prstGeom>
          <a:solidFill>
            <a:srgbClr val="B88E23"/>
          </a:solidFill>
          <a:ln/>
        </p:spPr>
      </p:sp>
      <p:sp>
        <p:nvSpPr>
          <p:cNvPr id="12" name="Shape 9"/>
          <p:cNvSpPr/>
          <p:nvPr/>
        </p:nvSpPr>
        <p:spPr>
          <a:xfrm>
            <a:off x="7017425" y="2873931"/>
            <a:ext cx="595313" cy="595313"/>
          </a:xfrm>
          <a:prstGeom prst="roundRect">
            <a:avLst>
              <a:gd name="adj" fmla="val 153600"/>
            </a:avLst>
          </a:prstGeom>
          <a:solidFill>
            <a:srgbClr val="B88E23"/>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018" y="3052524"/>
            <a:ext cx="238125" cy="238125"/>
          </a:xfrm>
          <a:prstGeom prst="rect">
            <a:avLst/>
          </a:prstGeom>
        </p:spPr>
      </p:pic>
      <p:sp>
        <p:nvSpPr>
          <p:cNvPr id="14" name="Text 10"/>
          <p:cNvSpPr/>
          <p:nvPr/>
        </p:nvSpPr>
        <p:spPr>
          <a:xfrm>
            <a:off x="5428655" y="366772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Simple Navigation</a:t>
            </a:r>
            <a:endParaRPr lang="en-US" sz="1950" dirty="0"/>
          </a:p>
        </p:txBody>
      </p:sp>
      <p:sp>
        <p:nvSpPr>
          <p:cNvPr id="15" name="Text 11"/>
          <p:cNvSpPr/>
          <p:nvPr/>
        </p:nvSpPr>
        <p:spPr>
          <a:xfrm>
            <a:off x="5428655" y="4096941"/>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Clear module tabs for effortless browsing.</a:t>
            </a:r>
            <a:endParaRPr lang="en-US" sz="1550" dirty="0"/>
          </a:p>
        </p:txBody>
      </p:sp>
      <p:sp>
        <p:nvSpPr>
          <p:cNvPr id="16" name="Shape 12"/>
          <p:cNvSpPr/>
          <p:nvPr/>
        </p:nvSpPr>
        <p:spPr>
          <a:xfrm>
            <a:off x="9621203" y="3171587"/>
            <a:ext cx="4215289" cy="1781651"/>
          </a:xfrm>
          <a:prstGeom prst="roundRect">
            <a:avLst>
              <a:gd name="adj" fmla="val 6159"/>
            </a:avLst>
          </a:prstGeom>
          <a:solidFill>
            <a:srgbClr val="FFFDFA"/>
          </a:solidFill>
          <a:ln/>
        </p:spPr>
      </p:sp>
      <p:sp>
        <p:nvSpPr>
          <p:cNvPr id="17" name="Shape 13"/>
          <p:cNvSpPr/>
          <p:nvPr/>
        </p:nvSpPr>
        <p:spPr>
          <a:xfrm>
            <a:off x="9621203" y="3148727"/>
            <a:ext cx="4215289" cy="91440"/>
          </a:xfrm>
          <a:prstGeom prst="roundRect">
            <a:avLst>
              <a:gd name="adj" fmla="val 91163"/>
            </a:avLst>
          </a:prstGeom>
          <a:solidFill>
            <a:srgbClr val="B88E23"/>
          </a:solidFill>
          <a:ln/>
        </p:spPr>
      </p:sp>
      <p:sp>
        <p:nvSpPr>
          <p:cNvPr id="18" name="Shape 14"/>
          <p:cNvSpPr/>
          <p:nvPr/>
        </p:nvSpPr>
        <p:spPr>
          <a:xfrm>
            <a:off x="11431191" y="2873931"/>
            <a:ext cx="595313" cy="595313"/>
          </a:xfrm>
          <a:prstGeom prst="roundRect">
            <a:avLst>
              <a:gd name="adj" fmla="val 153600"/>
            </a:avLst>
          </a:prstGeom>
          <a:solidFill>
            <a:srgbClr val="B88E23"/>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9784" y="3052524"/>
            <a:ext cx="238125" cy="238125"/>
          </a:xfrm>
          <a:prstGeom prst="rect">
            <a:avLst/>
          </a:prstGeom>
        </p:spPr>
      </p:pic>
      <p:sp>
        <p:nvSpPr>
          <p:cNvPr id="20" name="Text 15"/>
          <p:cNvSpPr/>
          <p:nvPr/>
        </p:nvSpPr>
        <p:spPr>
          <a:xfrm>
            <a:off x="9842421" y="366772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Consistent Styling</a:t>
            </a:r>
            <a:endParaRPr lang="en-US" sz="1950" dirty="0"/>
          </a:p>
        </p:txBody>
      </p:sp>
      <p:sp>
        <p:nvSpPr>
          <p:cNvPr id="21" name="Text 16"/>
          <p:cNvSpPr/>
          <p:nvPr/>
        </p:nvSpPr>
        <p:spPr>
          <a:xfrm>
            <a:off x="9842421" y="4096941"/>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Uniform colors and styling for better readability.</a:t>
            </a:r>
            <a:endParaRPr lang="en-US" sz="1550" dirty="0"/>
          </a:p>
        </p:txBody>
      </p:sp>
      <p:sp>
        <p:nvSpPr>
          <p:cNvPr id="22" name="Shape 17"/>
          <p:cNvSpPr/>
          <p:nvPr/>
        </p:nvSpPr>
        <p:spPr>
          <a:xfrm>
            <a:off x="793790" y="5449252"/>
            <a:ext cx="6422112" cy="1464112"/>
          </a:xfrm>
          <a:prstGeom prst="roundRect">
            <a:avLst>
              <a:gd name="adj" fmla="val 7495"/>
            </a:avLst>
          </a:prstGeom>
          <a:solidFill>
            <a:srgbClr val="FFFDFA"/>
          </a:solidFill>
          <a:ln/>
        </p:spPr>
      </p:sp>
      <p:sp>
        <p:nvSpPr>
          <p:cNvPr id="23" name="Shape 18"/>
          <p:cNvSpPr/>
          <p:nvPr/>
        </p:nvSpPr>
        <p:spPr>
          <a:xfrm>
            <a:off x="793790" y="5426393"/>
            <a:ext cx="6422112" cy="91440"/>
          </a:xfrm>
          <a:prstGeom prst="roundRect">
            <a:avLst>
              <a:gd name="adj" fmla="val 91163"/>
            </a:avLst>
          </a:prstGeom>
          <a:solidFill>
            <a:srgbClr val="B88E23"/>
          </a:solidFill>
          <a:ln/>
        </p:spPr>
      </p:sp>
      <p:sp>
        <p:nvSpPr>
          <p:cNvPr id="24" name="Shape 19"/>
          <p:cNvSpPr/>
          <p:nvPr/>
        </p:nvSpPr>
        <p:spPr>
          <a:xfrm>
            <a:off x="3707130" y="5151596"/>
            <a:ext cx="595313" cy="595313"/>
          </a:xfrm>
          <a:prstGeom prst="roundRect">
            <a:avLst>
              <a:gd name="adj" fmla="val 153600"/>
            </a:avLst>
          </a:prstGeom>
          <a:solidFill>
            <a:srgbClr val="B88E23"/>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5724" y="5330190"/>
            <a:ext cx="238125" cy="238125"/>
          </a:xfrm>
          <a:prstGeom prst="rect">
            <a:avLst/>
          </a:prstGeom>
        </p:spPr>
      </p:pic>
      <p:sp>
        <p:nvSpPr>
          <p:cNvPr id="26" name="Text 20"/>
          <p:cNvSpPr/>
          <p:nvPr/>
        </p:nvSpPr>
        <p:spPr>
          <a:xfrm>
            <a:off x="1015008" y="59453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Easy Forms</a:t>
            </a:r>
            <a:endParaRPr lang="en-US" sz="1950" dirty="0"/>
          </a:p>
        </p:txBody>
      </p:sp>
      <p:sp>
        <p:nvSpPr>
          <p:cNvPr id="27" name="Text 21"/>
          <p:cNvSpPr/>
          <p:nvPr/>
        </p:nvSpPr>
        <p:spPr>
          <a:xfrm>
            <a:off x="1015008" y="6374606"/>
            <a:ext cx="5979676"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Simplified grievance and feedback submission.</a:t>
            </a:r>
            <a:endParaRPr lang="en-US" sz="1550" dirty="0"/>
          </a:p>
        </p:txBody>
      </p:sp>
      <p:sp>
        <p:nvSpPr>
          <p:cNvPr id="28" name="Shape 22"/>
          <p:cNvSpPr/>
          <p:nvPr/>
        </p:nvSpPr>
        <p:spPr>
          <a:xfrm>
            <a:off x="7414260" y="5449252"/>
            <a:ext cx="6422231" cy="1464112"/>
          </a:xfrm>
          <a:prstGeom prst="roundRect">
            <a:avLst>
              <a:gd name="adj" fmla="val 7495"/>
            </a:avLst>
          </a:prstGeom>
          <a:solidFill>
            <a:srgbClr val="FFFDFA"/>
          </a:solidFill>
          <a:ln/>
        </p:spPr>
      </p:sp>
      <p:sp>
        <p:nvSpPr>
          <p:cNvPr id="29" name="Shape 23"/>
          <p:cNvSpPr/>
          <p:nvPr/>
        </p:nvSpPr>
        <p:spPr>
          <a:xfrm>
            <a:off x="7414260" y="5426393"/>
            <a:ext cx="6422231" cy="91440"/>
          </a:xfrm>
          <a:prstGeom prst="roundRect">
            <a:avLst>
              <a:gd name="adj" fmla="val 91163"/>
            </a:avLst>
          </a:prstGeom>
          <a:solidFill>
            <a:srgbClr val="B88E23"/>
          </a:solidFill>
          <a:ln/>
        </p:spPr>
      </p:sp>
      <p:sp>
        <p:nvSpPr>
          <p:cNvPr id="30" name="Shape 24"/>
          <p:cNvSpPr/>
          <p:nvPr/>
        </p:nvSpPr>
        <p:spPr>
          <a:xfrm>
            <a:off x="10327719" y="5151596"/>
            <a:ext cx="595313" cy="595313"/>
          </a:xfrm>
          <a:prstGeom prst="roundRect">
            <a:avLst>
              <a:gd name="adj" fmla="val 153600"/>
            </a:avLst>
          </a:prstGeom>
          <a:solidFill>
            <a:srgbClr val="B88E23"/>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06313" y="5330190"/>
            <a:ext cx="238125" cy="238125"/>
          </a:xfrm>
          <a:prstGeom prst="rect">
            <a:avLst/>
          </a:prstGeom>
        </p:spPr>
      </p:pic>
      <p:sp>
        <p:nvSpPr>
          <p:cNvPr id="32" name="Text 25"/>
          <p:cNvSpPr/>
          <p:nvPr/>
        </p:nvSpPr>
        <p:spPr>
          <a:xfrm>
            <a:off x="7635478" y="5945386"/>
            <a:ext cx="2899767"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Quick Status Overview</a:t>
            </a:r>
            <a:endParaRPr lang="en-US" sz="1950" dirty="0"/>
          </a:p>
        </p:txBody>
      </p:sp>
      <p:sp>
        <p:nvSpPr>
          <p:cNvPr id="33" name="Text 26"/>
          <p:cNvSpPr/>
          <p:nvPr/>
        </p:nvSpPr>
        <p:spPr>
          <a:xfrm>
            <a:off x="7635478" y="6374606"/>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Dashboard designed for immediate complaint status checks.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30166"/>
            <a:ext cx="871966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Feature Document: Current Status</a:t>
            </a:r>
            <a:endParaRPr lang="en-US" sz="3900" dirty="0"/>
          </a:p>
        </p:txBody>
      </p:sp>
      <p:sp>
        <p:nvSpPr>
          <p:cNvPr id="3" name="Text 1"/>
          <p:cNvSpPr/>
          <p:nvPr/>
        </p:nvSpPr>
        <p:spPr>
          <a:xfrm>
            <a:off x="793790" y="234707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All core UI/UX features for Resolve IT are completed, providing a solid foundation for the system.</a:t>
            </a:r>
            <a:endParaRPr lang="en-US" sz="1550" dirty="0"/>
          </a:p>
        </p:txBody>
      </p:sp>
      <p:sp>
        <p:nvSpPr>
          <p:cNvPr id="4" name="Shape 2"/>
          <p:cNvSpPr/>
          <p:nvPr/>
        </p:nvSpPr>
        <p:spPr>
          <a:xfrm>
            <a:off x="793790" y="2887861"/>
            <a:ext cx="13042821" cy="4011573"/>
          </a:xfrm>
          <a:prstGeom prst="roundRect">
            <a:avLst>
              <a:gd name="adj" fmla="val 2078"/>
            </a:avLst>
          </a:prstGeom>
          <a:noFill/>
          <a:ln w="7620">
            <a:solidFill>
              <a:srgbClr val="000000">
                <a:alpha val="8000"/>
              </a:srgbClr>
            </a:solidFill>
            <a:prstDash val="solid"/>
          </a:ln>
        </p:spPr>
      </p:sp>
      <p:sp>
        <p:nvSpPr>
          <p:cNvPr id="5" name="Shape 3"/>
          <p:cNvSpPr/>
          <p:nvPr/>
        </p:nvSpPr>
        <p:spPr>
          <a:xfrm>
            <a:off x="801410" y="2895481"/>
            <a:ext cx="13027581" cy="570905"/>
          </a:xfrm>
          <a:prstGeom prst="rect">
            <a:avLst/>
          </a:prstGeom>
          <a:solidFill>
            <a:srgbClr val="FFFFFF">
              <a:alpha val="4000"/>
            </a:srgbClr>
          </a:solidFill>
          <a:ln/>
        </p:spPr>
      </p:sp>
      <p:sp>
        <p:nvSpPr>
          <p:cNvPr id="6" name="Text 4"/>
          <p:cNvSpPr/>
          <p:nvPr/>
        </p:nvSpPr>
        <p:spPr>
          <a:xfrm>
            <a:off x="999887" y="3022163"/>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Home Page</a:t>
            </a:r>
            <a:endParaRPr lang="en-US" sz="1550" dirty="0"/>
          </a:p>
        </p:txBody>
      </p:sp>
      <p:sp>
        <p:nvSpPr>
          <p:cNvPr id="7" name="Text 5"/>
          <p:cNvSpPr/>
          <p:nvPr/>
        </p:nvSpPr>
        <p:spPr>
          <a:xfrm>
            <a:off x="4911923" y="3022163"/>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System overview and CTA buttons</a:t>
            </a:r>
            <a:endParaRPr lang="en-US" sz="1550" dirty="0"/>
          </a:p>
        </p:txBody>
      </p:sp>
      <p:sp>
        <p:nvSpPr>
          <p:cNvPr id="8" name="Text 6"/>
          <p:cNvSpPr/>
          <p:nvPr/>
        </p:nvSpPr>
        <p:spPr>
          <a:xfrm>
            <a:off x="10122932" y="3022163"/>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9" name="Shape 7"/>
          <p:cNvSpPr/>
          <p:nvPr/>
        </p:nvSpPr>
        <p:spPr>
          <a:xfrm>
            <a:off x="801410" y="3466386"/>
            <a:ext cx="13027581" cy="570905"/>
          </a:xfrm>
          <a:prstGeom prst="rect">
            <a:avLst/>
          </a:prstGeom>
          <a:solidFill>
            <a:srgbClr val="000000">
              <a:alpha val="4000"/>
            </a:srgbClr>
          </a:solidFill>
          <a:ln/>
        </p:spPr>
      </p:sp>
      <p:sp>
        <p:nvSpPr>
          <p:cNvPr id="10" name="Text 8"/>
          <p:cNvSpPr/>
          <p:nvPr/>
        </p:nvSpPr>
        <p:spPr>
          <a:xfrm>
            <a:off x="999887" y="359306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User Authentication UI</a:t>
            </a:r>
            <a:endParaRPr lang="en-US" sz="1550" dirty="0"/>
          </a:p>
        </p:txBody>
      </p:sp>
      <p:sp>
        <p:nvSpPr>
          <p:cNvPr id="11" name="Text 9"/>
          <p:cNvSpPr/>
          <p:nvPr/>
        </p:nvSpPr>
        <p:spPr>
          <a:xfrm>
            <a:off x="4911923" y="3593068"/>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Login &amp; Signup screens</a:t>
            </a:r>
            <a:endParaRPr lang="en-US" sz="1550" dirty="0"/>
          </a:p>
        </p:txBody>
      </p:sp>
      <p:sp>
        <p:nvSpPr>
          <p:cNvPr id="12" name="Text 10"/>
          <p:cNvSpPr/>
          <p:nvPr/>
        </p:nvSpPr>
        <p:spPr>
          <a:xfrm>
            <a:off x="10122932" y="359306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13" name="Shape 11"/>
          <p:cNvSpPr/>
          <p:nvPr/>
        </p:nvSpPr>
        <p:spPr>
          <a:xfrm>
            <a:off x="801410" y="4037290"/>
            <a:ext cx="13027581" cy="570905"/>
          </a:xfrm>
          <a:prstGeom prst="rect">
            <a:avLst/>
          </a:prstGeom>
          <a:solidFill>
            <a:srgbClr val="FFFFFF">
              <a:alpha val="4000"/>
            </a:srgbClr>
          </a:solidFill>
          <a:ln/>
        </p:spPr>
      </p:sp>
      <p:sp>
        <p:nvSpPr>
          <p:cNvPr id="14" name="Text 12"/>
          <p:cNvSpPr/>
          <p:nvPr/>
        </p:nvSpPr>
        <p:spPr>
          <a:xfrm>
            <a:off x="999887" y="4163973"/>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Dashboard UI</a:t>
            </a:r>
            <a:endParaRPr lang="en-US" sz="1550" dirty="0"/>
          </a:p>
        </p:txBody>
      </p:sp>
      <p:sp>
        <p:nvSpPr>
          <p:cNvPr id="15" name="Text 13"/>
          <p:cNvSpPr/>
          <p:nvPr/>
        </p:nvSpPr>
        <p:spPr>
          <a:xfrm>
            <a:off x="4911923" y="4163973"/>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Shows complaint status categories</a:t>
            </a:r>
            <a:endParaRPr lang="en-US" sz="1550" dirty="0"/>
          </a:p>
        </p:txBody>
      </p:sp>
      <p:sp>
        <p:nvSpPr>
          <p:cNvPr id="16" name="Text 14"/>
          <p:cNvSpPr/>
          <p:nvPr/>
        </p:nvSpPr>
        <p:spPr>
          <a:xfrm>
            <a:off x="10122932" y="4163973"/>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17" name="Shape 15"/>
          <p:cNvSpPr/>
          <p:nvPr/>
        </p:nvSpPr>
        <p:spPr>
          <a:xfrm>
            <a:off x="801410" y="4608195"/>
            <a:ext cx="13027581" cy="570905"/>
          </a:xfrm>
          <a:prstGeom prst="rect">
            <a:avLst/>
          </a:prstGeom>
          <a:solidFill>
            <a:srgbClr val="000000">
              <a:alpha val="4000"/>
            </a:srgbClr>
          </a:solidFill>
          <a:ln/>
        </p:spPr>
      </p:sp>
      <p:sp>
        <p:nvSpPr>
          <p:cNvPr id="18" name="Text 16"/>
          <p:cNvSpPr/>
          <p:nvPr/>
        </p:nvSpPr>
        <p:spPr>
          <a:xfrm>
            <a:off x="999887" y="473487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Grievance Form</a:t>
            </a:r>
            <a:endParaRPr lang="en-US" sz="1550" dirty="0"/>
          </a:p>
        </p:txBody>
      </p:sp>
      <p:sp>
        <p:nvSpPr>
          <p:cNvPr id="19" name="Text 17"/>
          <p:cNvSpPr/>
          <p:nvPr/>
        </p:nvSpPr>
        <p:spPr>
          <a:xfrm>
            <a:off x="4911923" y="4734878"/>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Users can submit complaints</a:t>
            </a:r>
            <a:endParaRPr lang="en-US" sz="1550" dirty="0"/>
          </a:p>
        </p:txBody>
      </p:sp>
      <p:sp>
        <p:nvSpPr>
          <p:cNvPr id="20" name="Text 18"/>
          <p:cNvSpPr/>
          <p:nvPr/>
        </p:nvSpPr>
        <p:spPr>
          <a:xfrm>
            <a:off x="10122932" y="473487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21" name="Shape 19"/>
          <p:cNvSpPr/>
          <p:nvPr/>
        </p:nvSpPr>
        <p:spPr>
          <a:xfrm>
            <a:off x="801410" y="5179100"/>
            <a:ext cx="13027581" cy="570905"/>
          </a:xfrm>
          <a:prstGeom prst="rect">
            <a:avLst/>
          </a:prstGeom>
          <a:solidFill>
            <a:srgbClr val="FFFFFF">
              <a:alpha val="4000"/>
            </a:srgbClr>
          </a:solidFill>
          <a:ln/>
        </p:spPr>
      </p:sp>
      <p:sp>
        <p:nvSpPr>
          <p:cNvPr id="22" name="Text 20"/>
          <p:cNvSpPr/>
          <p:nvPr/>
        </p:nvSpPr>
        <p:spPr>
          <a:xfrm>
            <a:off x="999887" y="5305782"/>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Feedback Form</a:t>
            </a:r>
            <a:endParaRPr lang="en-US" sz="1550" dirty="0"/>
          </a:p>
        </p:txBody>
      </p:sp>
      <p:sp>
        <p:nvSpPr>
          <p:cNvPr id="23" name="Text 21"/>
          <p:cNvSpPr/>
          <p:nvPr/>
        </p:nvSpPr>
        <p:spPr>
          <a:xfrm>
            <a:off x="4911923" y="5305782"/>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Users can submit service feedback</a:t>
            </a:r>
            <a:endParaRPr lang="en-US" sz="1550" dirty="0"/>
          </a:p>
        </p:txBody>
      </p:sp>
      <p:sp>
        <p:nvSpPr>
          <p:cNvPr id="24" name="Text 22"/>
          <p:cNvSpPr/>
          <p:nvPr/>
        </p:nvSpPr>
        <p:spPr>
          <a:xfrm>
            <a:off x="10122932" y="5305782"/>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25" name="Shape 23"/>
          <p:cNvSpPr/>
          <p:nvPr/>
        </p:nvSpPr>
        <p:spPr>
          <a:xfrm>
            <a:off x="801410" y="5750004"/>
            <a:ext cx="13027581" cy="570905"/>
          </a:xfrm>
          <a:prstGeom prst="rect">
            <a:avLst/>
          </a:prstGeom>
          <a:solidFill>
            <a:srgbClr val="000000">
              <a:alpha val="4000"/>
            </a:srgbClr>
          </a:solidFill>
          <a:ln/>
        </p:spPr>
      </p:sp>
      <p:sp>
        <p:nvSpPr>
          <p:cNvPr id="26" name="Text 24"/>
          <p:cNvSpPr/>
          <p:nvPr/>
        </p:nvSpPr>
        <p:spPr>
          <a:xfrm>
            <a:off x="999887" y="5876687"/>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Navigation &amp; Routing</a:t>
            </a:r>
            <a:endParaRPr lang="en-US" sz="1550" dirty="0"/>
          </a:p>
        </p:txBody>
      </p:sp>
      <p:sp>
        <p:nvSpPr>
          <p:cNvPr id="27" name="Text 25"/>
          <p:cNvSpPr/>
          <p:nvPr/>
        </p:nvSpPr>
        <p:spPr>
          <a:xfrm>
            <a:off x="4911923" y="5876687"/>
            <a:ext cx="4806672"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React Router integration</a:t>
            </a:r>
            <a:endParaRPr lang="en-US" sz="1550" dirty="0"/>
          </a:p>
        </p:txBody>
      </p:sp>
      <p:sp>
        <p:nvSpPr>
          <p:cNvPr id="28" name="Text 26"/>
          <p:cNvSpPr/>
          <p:nvPr/>
        </p:nvSpPr>
        <p:spPr>
          <a:xfrm>
            <a:off x="10122932" y="5876687"/>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Completed</a:t>
            </a:r>
            <a:endParaRPr lang="en-US" sz="1550" dirty="0"/>
          </a:p>
        </p:txBody>
      </p:sp>
      <p:sp>
        <p:nvSpPr>
          <p:cNvPr id="29" name="Shape 27"/>
          <p:cNvSpPr/>
          <p:nvPr/>
        </p:nvSpPr>
        <p:spPr>
          <a:xfrm>
            <a:off x="801410" y="6320909"/>
            <a:ext cx="13027581" cy="570905"/>
          </a:xfrm>
          <a:prstGeom prst="rect">
            <a:avLst/>
          </a:prstGeom>
          <a:solidFill>
            <a:srgbClr val="FFFFFF">
              <a:alpha val="4000"/>
            </a:srgbClr>
          </a:solidFill>
          <a:ln/>
        </p:spPr>
      </p:sp>
      <p:sp>
        <p:nvSpPr>
          <p:cNvPr id="30" name="Text 28"/>
          <p:cNvSpPr/>
          <p:nvPr/>
        </p:nvSpPr>
        <p:spPr>
          <a:xfrm>
            <a:off x="999887" y="6447592"/>
            <a:ext cx="3507700"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31" name="Text 29"/>
          <p:cNvSpPr/>
          <p:nvPr/>
        </p:nvSpPr>
        <p:spPr>
          <a:xfrm>
            <a:off x="4911923" y="6447592"/>
            <a:ext cx="4806672"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32" name="Text 30"/>
          <p:cNvSpPr/>
          <p:nvPr/>
        </p:nvSpPr>
        <p:spPr>
          <a:xfrm>
            <a:off x="10122932" y="6447592"/>
            <a:ext cx="3507700"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2820" y="450056"/>
            <a:ext cx="9420701" cy="509945"/>
          </a:xfrm>
          <a:prstGeom prst="rect">
            <a:avLst/>
          </a:prstGeom>
          <a:noFill/>
          <a:ln/>
        </p:spPr>
        <p:txBody>
          <a:bodyPr wrap="none" lIns="0" tIns="0" rIns="0" bIns="0" rtlCol="0" anchor="t"/>
          <a:lstStyle/>
          <a:p>
            <a:pPr marL="0" indent="0" algn="l">
              <a:lnSpc>
                <a:spcPts val="4000"/>
              </a:lnSpc>
              <a:buNone/>
            </a:pPr>
            <a:r>
              <a:rPr lang="en-US" sz="3200" dirty="0">
                <a:solidFill>
                  <a:srgbClr val="5C4E3D"/>
                </a:solidFill>
                <a:latin typeface="Libre Baskerville" pitchFamily="34" charset="0"/>
                <a:ea typeface="Libre Baskerville" pitchFamily="34" charset="-122"/>
                <a:cs typeface="Libre Baskerville" pitchFamily="34" charset="-120"/>
              </a:rPr>
              <a:t>Future Development: Expanding Capabilities</a:t>
            </a:r>
            <a:endParaRPr lang="en-US" sz="3200" dirty="0"/>
          </a:p>
        </p:txBody>
      </p:sp>
      <p:sp>
        <p:nvSpPr>
          <p:cNvPr id="3" name="Text 1"/>
          <p:cNvSpPr/>
          <p:nvPr/>
        </p:nvSpPr>
        <p:spPr>
          <a:xfrm>
            <a:off x="652820" y="1286351"/>
            <a:ext cx="13324761"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Our roadmap includes significant enhancements to further strengthen Resolve IT's functionality and security.</a:t>
            </a:r>
            <a:endParaRPr lang="en-US" sz="1250" dirty="0"/>
          </a:p>
        </p:txBody>
      </p:sp>
      <p:sp>
        <p:nvSpPr>
          <p:cNvPr id="4" name="Shape 2"/>
          <p:cNvSpPr/>
          <p:nvPr/>
        </p:nvSpPr>
        <p:spPr>
          <a:xfrm>
            <a:off x="652820" y="1731050"/>
            <a:ext cx="1110377" cy="940118"/>
          </a:xfrm>
          <a:prstGeom prst="roundRect">
            <a:avLst>
              <a:gd name="adj" fmla="val 7291"/>
            </a:avLst>
          </a:prstGeom>
          <a:solidFill>
            <a:srgbClr val="F7EDD4"/>
          </a:solidFill>
          <a:ln w="7620">
            <a:solidFill>
              <a:srgbClr val="DDD3BA"/>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3232" y="2086332"/>
            <a:ext cx="229433" cy="229433"/>
          </a:xfrm>
          <a:prstGeom prst="rect">
            <a:avLst/>
          </a:prstGeom>
        </p:spPr>
      </p:pic>
      <p:sp>
        <p:nvSpPr>
          <p:cNvPr id="6" name="Text 3"/>
          <p:cNvSpPr/>
          <p:nvPr/>
        </p:nvSpPr>
        <p:spPr>
          <a:xfrm>
            <a:off x="1926312" y="1894165"/>
            <a:ext cx="2040017"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MySQL Database</a:t>
            </a:r>
            <a:endParaRPr lang="en-US" sz="1600" dirty="0"/>
          </a:p>
        </p:txBody>
      </p:sp>
      <p:sp>
        <p:nvSpPr>
          <p:cNvPr id="7" name="Text 4"/>
          <p:cNvSpPr/>
          <p:nvPr/>
        </p:nvSpPr>
        <p:spPr>
          <a:xfrm>
            <a:off x="1926312" y="2246948"/>
            <a:ext cx="2813804"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For secure and scalable data storage.</a:t>
            </a:r>
            <a:endParaRPr lang="en-US" sz="1250" dirty="0"/>
          </a:p>
        </p:txBody>
      </p:sp>
      <p:sp>
        <p:nvSpPr>
          <p:cNvPr id="8" name="Shape 5"/>
          <p:cNvSpPr/>
          <p:nvPr/>
        </p:nvSpPr>
        <p:spPr>
          <a:xfrm>
            <a:off x="1844754" y="2661642"/>
            <a:ext cx="12051268" cy="11430"/>
          </a:xfrm>
          <a:prstGeom prst="roundRect">
            <a:avLst>
              <a:gd name="adj" fmla="val 599710"/>
            </a:avLst>
          </a:prstGeom>
          <a:solidFill>
            <a:srgbClr val="DDD3BA"/>
          </a:solidFill>
          <a:ln/>
        </p:spPr>
      </p:sp>
      <p:sp>
        <p:nvSpPr>
          <p:cNvPr id="9" name="Shape 6"/>
          <p:cNvSpPr/>
          <p:nvPr/>
        </p:nvSpPr>
        <p:spPr>
          <a:xfrm>
            <a:off x="652820" y="2752725"/>
            <a:ext cx="2220754" cy="940118"/>
          </a:xfrm>
          <a:prstGeom prst="roundRect">
            <a:avLst>
              <a:gd name="adj" fmla="val 7291"/>
            </a:avLst>
          </a:prstGeom>
          <a:solidFill>
            <a:srgbClr val="F7EDD4"/>
          </a:solidFill>
          <a:ln w="7620">
            <a:solidFill>
              <a:srgbClr val="DDD3BA"/>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8420" y="3108008"/>
            <a:ext cx="229433" cy="229433"/>
          </a:xfrm>
          <a:prstGeom prst="rect">
            <a:avLst/>
          </a:prstGeom>
        </p:spPr>
      </p:pic>
      <p:sp>
        <p:nvSpPr>
          <p:cNvPr id="11" name="Text 7"/>
          <p:cNvSpPr/>
          <p:nvPr/>
        </p:nvSpPr>
        <p:spPr>
          <a:xfrm>
            <a:off x="3036689" y="2915841"/>
            <a:ext cx="2638187"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Spring Boot Backend API</a:t>
            </a:r>
            <a:endParaRPr lang="en-US" sz="1600" dirty="0"/>
          </a:p>
        </p:txBody>
      </p:sp>
      <p:sp>
        <p:nvSpPr>
          <p:cNvPr id="12" name="Text 8"/>
          <p:cNvSpPr/>
          <p:nvPr/>
        </p:nvSpPr>
        <p:spPr>
          <a:xfrm>
            <a:off x="3036689" y="3268623"/>
            <a:ext cx="3684627"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Enabling real-time data handling and processing.</a:t>
            </a:r>
            <a:endParaRPr lang="en-US" sz="1250" dirty="0"/>
          </a:p>
        </p:txBody>
      </p:sp>
      <p:sp>
        <p:nvSpPr>
          <p:cNvPr id="13" name="Shape 9"/>
          <p:cNvSpPr/>
          <p:nvPr/>
        </p:nvSpPr>
        <p:spPr>
          <a:xfrm>
            <a:off x="2955131" y="3683317"/>
            <a:ext cx="10940891" cy="11430"/>
          </a:xfrm>
          <a:prstGeom prst="roundRect">
            <a:avLst>
              <a:gd name="adj" fmla="val 599710"/>
            </a:avLst>
          </a:prstGeom>
          <a:solidFill>
            <a:srgbClr val="DDD3BA"/>
          </a:solidFill>
          <a:ln/>
        </p:spPr>
      </p:sp>
      <p:sp>
        <p:nvSpPr>
          <p:cNvPr id="14" name="Shape 10"/>
          <p:cNvSpPr/>
          <p:nvPr/>
        </p:nvSpPr>
        <p:spPr>
          <a:xfrm>
            <a:off x="652820" y="3774400"/>
            <a:ext cx="3331131" cy="940118"/>
          </a:xfrm>
          <a:prstGeom prst="roundRect">
            <a:avLst>
              <a:gd name="adj" fmla="val 7291"/>
            </a:avLst>
          </a:prstGeom>
          <a:solidFill>
            <a:srgbClr val="F7EDD4"/>
          </a:solidFill>
          <a:ln w="7620">
            <a:solidFill>
              <a:srgbClr val="DDD3BA"/>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3609" y="4129683"/>
            <a:ext cx="229433" cy="229433"/>
          </a:xfrm>
          <a:prstGeom prst="rect">
            <a:avLst/>
          </a:prstGeom>
        </p:spPr>
      </p:pic>
      <p:sp>
        <p:nvSpPr>
          <p:cNvPr id="16" name="Text 11"/>
          <p:cNvSpPr/>
          <p:nvPr/>
        </p:nvSpPr>
        <p:spPr>
          <a:xfrm>
            <a:off x="4147066" y="3937516"/>
            <a:ext cx="2040017"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Admin Module</a:t>
            </a:r>
            <a:endParaRPr lang="en-US" sz="1600" dirty="0"/>
          </a:p>
        </p:txBody>
      </p:sp>
      <p:sp>
        <p:nvSpPr>
          <p:cNvPr id="17" name="Text 12"/>
          <p:cNvSpPr/>
          <p:nvPr/>
        </p:nvSpPr>
        <p:spPr>
          <a:xfrm>
            <a:off x="4147066" y="4290298"/>
            <a:ext cx="4310063"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Comprehensive tools for complaint resolution processes.</a:t>
            </a:r>
            <a:endParaRPr lang="en-US" sz="1250" dirty="0"/>
          </a:p>
        </p:txBody>
      </p:sp>
      <p:sp>
        <p:nvSpPr>
          <p:cNvPr id="18" name="Shape 13"/>
          <p:cNvSpPr/>
          <p:nvPr/>
        </p:nvSpPr>
        <p:spPr>
          <a:xfrm>
            <a:off x="4065508" y="4704993"/>
            <a:ext cx="9830514" cy="11430"/>
          </a:xfrm>
          <a:prstGeom prst="roundRect">
            <a:avLst>
              <a:gd name="adj" fmla="val 599710"/>
            </a:avLst>
          </a:prstGeom>
          <a:solidFill>
            <a:srgbClr val="DDD3BA"/>
          </a:solidFill>
          <a:ln/>
        </p:spPr>
      </p:sp>
      <p:sp>
        <p:nvSpPr>
          <p:cNvPr id="19" name="Shape 14"/>
          <p:cNvSpPr/>
          <p:nvPr/>
        </p:nvSpPr>
        <p:spPr>
          <a:xfrm>
            <a:off x="652820" y="4796076"/>
            <a:ext cx="4441508" cy="940118"/>
          </a:xfrm>
          <a:prstGeom prst="roundRect">
            <a:avLst>
              <a:gd name="adj" fmla="val 7291"/>
            </a:avLst>
          </a:prstGeom>
          <a:solidFill>
            <a:srgbClr val="F7EDD4"/>
          </a:solidFill>
          <a:ln w="7620">
            <a:solidFill>
              <a:srgbClr val="DDD3BA"/>
            </a:solidFill>
            <a:prstDash val="solid"/>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797" y="5151358"/>
            <a:ext cx="229433" cy="229433"/>
          </a:xfrm>
          <a:prstGeom prst="rect">
            <a:avLst/>
          </a:prstGeom>
        </p:spPr>
      </p:pic>
      <p:sp>
        <p:nvSpPr>
          <p:cNvPr id="21" name="Text 15"/>
          <p:cNvSpPr/>
          <p:nvPr/>
        </p:nvSpPr>
        <p:spPr>
          <a:xfrm>
            <a:off x="5257443" y="4959191"/>
            <a:ext cx="2084070"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JWT Authentication</a:t>
            </a:r>
            <a:endParaRPr lang="en-US" sz="1600" dirty="0"/>
          </a:p>
        </p:txBody>
      </p:sp>
      <p:sp>
        <p:nvSpPr>
          <p:cNvPr id="22" name="Text 16"/>
          <p:cNvSpPr/>
          <p:nvPr/>
        </p:nvSpPr>
        <p:spPr>
          <a:xfrm>
            <a:off x="5257443" y="5311973"/>
            <a:ext cx="3409355"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Implementing robust user security measures.</a:t>
            </a:r>
            <a:endParaRPr lang="en-US" sz="1250" dirty="0"/>
          </a:p>
        </p:txBody>
      </p:sp>
      <p:sp>
        <p:nvSpPr>
          <p:cNvPr id="23" name="Shape 17"/>
          <p:cNvSpPr/>
          <p:nvPr/>
        </p:nvSpPr>
        <p:spPr>
          <a:xfrm>
            <a:off x="5175885" y="5726668"/>
            <a:ext cx="8720138" cy="11430"/>
          </a:xfrm>
          <a:prstGeom prst="roundRect">
            <a:avLst>
              <a:gd name="adj" fmla="val 599710"/>
            </a:avLst>
          </a:prstGeom>
          <a:solidFill>
            <a:srgbClr val="DDD3BA"/>
          </a:solidFill>
          <a:ln/>
        </p:spPr>
      </p:sp>
      <p:sp>
        <p:nvSpPr>
          <p:cNvPr id="24" name="Shape 18"/>
          <p:cNvSpPr/>
          <p:nvPr/>
        </p:nvSpPr>
        <p:spPr>
          <a:xfrm>
            <a:off x="652820" y="5817751"/>
            <a:ext cx="5551884" cy="940118"/>
          </a:xfrm>
          <a:prstGeom prst="roundRect">
            <a:avLst>
              <a:gd name="adj" fmla="val 7291"/>
            </a:avLst>
          </a:prstGeom>
          <a:solidFill>
            <a:srgbClr val="F7EDD4"/>
          </a:solidFill>
          <a:ln w="7620">
            <a:solidFill>
              <a:srgbClr val="DDD3BA"/>
            </a:solidFill>
            <a:prstDash val="solid"/>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3986" y="6173033"/>
            <a:ext cx="229433" cy="229433"/>
          </a:xfrm>
          <a:prstGeom prst="rect">
            <a:avLst/>
          </a:prstGeom>
        </p:spPr>
      </p:pic>
      <p:sp>
        <p:nvSpPr>
          <p:cNvPr id="26" name="Text 19"/>
          <p:cNvSpPr/>
          <p:nvPr/>
        </p:nvSpPr>
        <p:spPr>
          <a:xfrm>
            <a:off x="6367820" y="5980867"/>
            <a:ext cx="3176587"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Notifications &amp; Status Updates</a:t>
            </a:r>
            <a:endParaRPr lang="en-US" sz="1600" dirty="0"/>
          </a:p>
        </p:txBody>
      </p:sp>
      <p:sp>
        <p:nvSpPr>
          <p:cNvPr id="27" name="Text 20"/>
          <p:cNvSpPr/>
          <p:nvPr/>
        </p:nvSpPr>
        <p:spPr>
          <a:xfrm>
            <a:off x="6367820" y="6333649"/>
            <a:ext cx="4168735"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Ensuring transparency and continuous communication.</a:t>
            </a:r>
            <a:endParaRPr lang="en-US" sz="1250" dirty="0"/>
          </a:p>
        </p:txBody>
      </p:sp>
      <p:sp>
        <p:nvSpPr>
          <p:cNvPr id="28" name="Shape 21"/>
          <p:cNvSpPr/>
          <p:nvPr/>
        </p:nvSpPr>
        <p:spPr>
          <a:xfrm>
            <a:off x="6286262" y="6748343"/>
            <a:ext cx="7609761" cy="11430"/>
          </a:xfrm>
          <a:prstGeom prst="roundRect">
            <a:avLst>
              <a:gd name="adj" fmla="val 599710"/>
            </a:avLst>
          </a:prstGeom>
          <a:solidFill>
            <a:srgbClr val="DDD3BA"/>
          </a:solidFill>
          <a:ln/>
        </p:spPr>
      </p:sp>
      <p:sp>
        <p:nvSpPr>
          <p:cNvPr id="29" name="Shape 22"/>
          <p:cNvSpPr/>
          <p:nvPr/>
        </p:nvSpPr>
        <p:spPr>
          <a:xfrm>
            <a:off x="652820" y="6839426"/>
            <a:ext cx="6662380" cy="940118"/>
          </a:xfrm>
          <a:prstGeom prst="roundRect">
            <a:avLst>
              <a:gd name="adj" fmla="val 7291"/>
            </a:avLst>
          </a:prstGeom>
          <a:solidFill>
            <a:srgbClr val="F7EDD4"/>
          </a:solidFill>
          <a:ln w="7620">
            <a:solidFill>
              <a:srgbClr val="DDD3BA"/>
            </a:solidFill>
            <a:prstDash val="solid"/>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69293" y="7194709"/>
            <a:ext cx="229433" cy="229433"/>
          </a:xfrm>
          <a:prstGeom prst="rect">
            <a:avLst/>
          </a:prstGeom>
        </p:spPr>
      </p:pic>
      <p:sp>
        <p:nvSpPr>
          <p:cNvPr id="31" name="Text 23"/>
          <p:cNvSpPr/>
          <p:nvPr/>
        </p:nvSpPr>
        <p:spPr>
          <a:xfrm>
            <a:off x="7478316" y="7002542"/>
            <a:ext cx="2596158" cy="254913"/>
          </a:xfrm>
          <a:prstGeom prst="rect">
            <a:avLst/>
          </a:prstGeom>
          <a:noFill/>
          <a:ln/>
        </p:spPr>
        <p:txBody>
          <a:bodyPr wrap="none" lIns="0" tIns="0" rIns="0" bIns="0" rtlCol="0" anchor="t"/>
          <a:lstStyle/>
          <a:p>
            <a:pPr marL="0" indent="0" algn="l">
              <a:lnSpc>
                <a:spcPts val="2000"/>
              </a:lnSpc>
              <a:buNone/>
            </a:pPr>
            <a:r>
              <a:rPr lang="en-US" sz="1600" dirty="0">
                <a:solidFill>
                  <a:srgbClr val="454240"/>
                </a:solidFill>
                <a:latin typeface="Libre Baskerville" pitchFamily="34" charset="0"/>
                <a:ea typeface="Libre Baskerville" pitchFamily="34" charset="-122"/>
                <a:cs typeface="Libre Baskerville" pitchFamily="34" charset="-120"/>
              </a:rPr>
              <a:t>Data Analytics &amp; Reports</a:t>
            </a:r>
            <a:endParaRPr lang="en-US" sz="1600" dirty="0"/>
          </a:p>
        </p:txBody>
      </p:sp>
      <p:sp>
        <p:nvSpPr>
          <p:cNvPr id="32" name="Text 24"/>
          <p:cNvSpPr/>
          <p:nvPr/>
        </p:nvSpPr>
        <p:spPr>
          <a:xfrm>
            <a:off x="7478316" y="7355324"/>
            <a:ext cx="4290774" cy="261104"/>
          </a:xfrm>
          <a:prstGeom prst="rect">
            <a:avLst/>
          </a:prstGeom>
          <a:noFill/>
          <a:ln/>
        </p:spPr>
        <p:txBody>
          <a:bodyPr wrap="none" lIns="0" tIns="0" rIns="0" bIns="0" rtlCol="0" anchor="t"/>
          <a:lstStyle/>
          <a:p>
            <a:pPr marL="0" indent="0" algn="l">
              <a:lnSpc>
                <a:spcPts val="2050"/>
              </a:lnSpc>
              <a:buNone/>
            </a:pPr>
            <a:r>
              <a:rPr lang="en-US" sz="1250" dirty="0">
                <a:solidFill>
                  <a:srgbClr val="454240"/>
                </a:solidFill>
                <a:latin typeface="DM Sans" pitchFamily="34" charset="0"/>
                <a:ea typeface="DM Sans" pitchFamily="34" charset="-122"/>
                <a:cs typeface="DM Sans" pitchFamily="34" charset="-120"/>
              </a:rPr>
              <a:t>Providing insights for informed hospital decision-making.</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817</Words>
  <Application>Microsoft Office PowerPoint</Application>
  <PresentationFormat>Custom</PresentationFormat>
  <Paragraphs>138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ayinavillijyothisurekha@outlook.com</cp:lastModifiedBy>
  <cp:revision>2</cp:revision>
  <dcterms:created xsi:type="dcterms:W3CDTF">2025-12-02T08:11:07Z</dcterms:created>
  <dcterms:modified xsi:type="dcterms:W3CDTF">2025-12-02T08:21:58Z</dcterms:modified>
</cp:coreProperties>
</file>